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18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207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69.xml" ContentType="application/vnd.openxmlformats-officedocument.presentationml.slide+xml"/>
  <Override PartName="/ppt/slides/slide221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26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88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slides/slide19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s/slide209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s/slide216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23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192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220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28"/>
  </p:notesMasterIdLst>
  <p:handoutMasterIdLst>
    <p:handoutMasterId r:id="rId229"/>
  </p:handoutMasterIdLst>
  <p:sldIdLst>
    <p:sldId id="668" r:id="rId2"/>
    <p:sldId id="2002" r:id="rId3"/>
    <p:sldId id="2003" r:id="rId4"/>
    <p:sldId id="1918" r:id="rId5"/>
    <p:sldId id="1919" r:id="rId6"/>
    <p:sldId id="2138" r:id="rId7"/>
    <p:sldId id="2139" r:id="rId8"/>
    <p:sldId id="2136" r:id="rId9"/>
    <p:sldId id="2137" r:id="rId10"/>
    <p:sldId id="2132" r:id="rId11"/>
    <p:sldId id="2133" r:id="rId12"/>
    <p:sldId id="2160" r:id="rId13"/>
    <p:sldId id="2161" r:id="rId14"/>
    <p:sldId id="2128" r:id="rId15"/>
    <p:sldId id="2129" r:id="rId16"/>
    <p:sldId id="2120" r:id="rId17"/>
    <p:sldId id="2121" r:id="rId18"/>
    <p:sldId id="2062" r:id="rId19"/>
    <p:sldId id="2063" r:id="rId20"/>
    <p:sldId id="2028" r:id="rId21"/>
    <p:sldId id="2029" r:id="rId22"/>
    <p:sldId id="2022" r:id="rId23"/>
    <p:sldId id="2023" r:id="rId24"/>
    <p:sldId id="2008" r:id="rId25"/>
    <p:sldId id="2009" r:id="rId26"/>
    <p:sldId id="1996" r:id="rId27"/>
    <p:sldId id="1997" r:id="rId28"/>
    <p:sldId id="1970" r:id="rId29"/>
    <p:sldId id="1971" r:id="rId30"/>
    <p:sldId id="1964" r:id="rId31"/>
    <p:sldId id="1965" r:id="rId32"/>
    <p:sldId id="1938" r:id="rId33"/>
    <p:sldId id="1939" r:id="rId34"/>
    <p:sldId id="1936" r:id="rId35"/>
    <p:sldId id="1937" r:id="rId36"/>
    <p:sldId id="1928" r:id="rId37"/>
    <p:sldId id="1929" r:id="rId38"/>
    <p:sldId id="1924" r:id="rId39"/>
    <p:sldId id="1925" r:id="rId40"/>
    <p:sldId id="1914" r:id="rId41"/>
    <p:sldId id="1915" r:id="rId42"/>
    <p:sldId id="1906" r:id="rId43"/>
    <p:sldId id="1907" r:id="rId44"/>
    <p:sldId id="1896" r:id="rId45"/>
    <p:sldId id="1897" r:id="rId46"/>
    <p:sldId id="1894" r:id="rId47"/>
    <p:sldId id="1895" r:id="rId48"/>
    <p:sldId id="2090" r:id="rId49"/>
    <p:sldId id="2091" r:id="rId50"/>
    <p:sldId id="1878" r:id="rId51"/>
    <p:sldId id="1879" r:id="rId52"/>
    <p:sldId id="1976" r:id="rId53"/>
    <p:sldId id="1977" r:id="rId54"/>
    <p:sldId id="2032" r:id="rId55"/>
    <p:sldId id="2033" r:id="rId56"/>
    <p:sldId id="1872" r:id="rId57"/>
    <p:sldId id="1873" r:id="rId58"/>
    <p:sldId id="1974" r:id="rId59"/>
    <p:sldId id="1975" r:id="rId60"/>
    <p:sldId id="1868" r:id="rId61"/>
    <p:sldId id="1869" r:id="rId62"/>
    <p:sldId id="1910" r:id="rId63"/>
    <p:sldId id="1911" r:id="rId64"/>
    <p:sldId id="1866" r:id="rId65"/>
    <p:sldId id="1867" r:id="rId66"/>
    <p:sldId id="2072" r:id="rId67"/>
    <p:sldId id="2073" r:id="rId68"/>
    <p:sldId id="1972" r:id="rId69"/>
    <p:sldId id="1973" r:id="rId70"/>
    <p:sldId id="2078" r:id="rId71"/>
    <p:sldId id="2079" r:id="rId72"/>
    <p:sldId id="1864" r:id="rId73"/>
    <p:sldId id="1865" r:id="rId74"/>
    <p:sldId id="2080" r:id="rId75"/>
    <p:sldId id="2081" r:id="rId76"/>
    <p:sldId id="1859" r:id="rId77"/>
    <p:sldId id="1860" r:id="rId78"/>
    <p:sldId id="2056" r:id="rId79"/>
    <p:sldId id="2057" r:id="rId80"/>
    <p:sldId id="1956" r:id="rId81"/>
    <p:sldId id="1957" r:id="rId82"/>
    <p:sldId id="1940" r:id="rId83"/>
    <p:sldId id="1941" r:id="rId84"/>
    <p:sldId id="1942" r:id="rId85"/>
    <p:sldId id="1943" r:id="rId86"/>
    <p:sldId id="1912" r:id="rId87"/>
    <p:sldId id="1913" r:id="rId88"/>
    <p:sldId id="2158" r:id="rId89"/>
    <p:sldId id="2159" r:id="rId90"/>
    <p:sldId id="2162" r:id="rId91"/>
    <p:sldId id="2163" r:id="rId92"/>
    <p:sldId id="2164" r:id="rId93"/>
    <p:sldId id="2165" r:id="rId94"/>
    <p:sldId id="2167" r:id="rId95"/>
    <p:sldId id="2168" r:id="rId96"/>
    <p:sldId id="2171" r:id="rId97"/>
    <p:sldId id="2172" r:id="rId98"/>
    <p:sldId id="2173" r:id="rId99"/>
    <p:sldId id="2174" r:id="rId100"/>
    <p:sldId id="2175" r:id="rId101"/>
    <p:sldId id="2176" r:id="rId102"/>
    <p:sldId id="2269" r:id="rId103"/>
    <p:sldId id="2270" r:id="rId104"/>
    <p:sldId id="2179" r:id="rId105"/>
    <p:sldId id="2180" r:id="rId106"/>
    <p:sldId id="2181" r:id="rId107"/>
    <p:sldId id="2182" r:id="rId108"/>
    <p:sldId id="2187" r:id="rId109"/>
    <p:sldId id="2188" r:id="rId110"/>
    <p:sldId id="2189" r:id="rId111"/>
    <p:sldId id="2190" r:id="rId112"/>
    <p:sldId id="2191" r:id="rId113"/>
    <p:sldId id="2192" r:id="rId114"/>
    <p:sldId id="2193" r:id="rId115"/>
    <p:sldId id="2194" r:id="rId116"/>
    <p:sldId id="2197" r:id="rId117"/>
    <p:sldId id="2198" r:id="rId118"/>
    <p:sldId id="2199" r:id="rId119"/>
    <p:sldId id="2200" r:id="rId120"/>
    <p:sldId id="2203" r:id="rId121"/>
    <p:sldId id="2204" r:id="rId122"/>
    <p:sldId id="2207" r:id="rId123"/>
    <p:sldId id="2208" r:id="rId124"/>
    <p:sldId id="2209" r:id="rId125"/>
    <p:sldId id="2210" r:id="rId126"/>
    <p:sldId id="2211" r:id="rId127"/>
    <p:sldId id="2212" r:id="rId128"/>
    <p:sldId id="2219" r:id="rId129"/>
    <p:sldId id="2220" r:id="rId130"/>
    <p:sldId id="2223" r:id="rId131"/>
    <p:sldId id="2224" r:id="rId132"/>
    <p:sldId id="2225" r:id="rId133"/>
    <p:sldId id="2226" r:id="rId134"/>
    <p:sldId id="2227" r:id="rId135"/>
    <p:sldId id="2228" r:id="rId136"/>
    <p:sldId id="2251" r:id="rId137"/>
    <p:sldId id="2252" r:id="rId138"/>
    <p:sldId id="2257" r:id="rId139"/>
    <p:sldId id="2258" r:id="rId140"/>
    <p:sldId id="2259" r:id="rId141"/>
    <p:sldId id="2260" r:id="rId142"/>
    <p:sldId id="2261" r:id="rId143"/>
    <p:sldId id="2262" r:id="rId144"/>
    <p:sldId id="2265" r:id="rId145"/>
    <p:sldId id="2266" r:id="rId146"/>
    <p:sldId id="2271" r:id="rId147"/>
    <p:sldId id="2272" r:id="rId148"/>
    <p:sldId id="2273" r:id="rId149"/>
    <p:sldId id="2274" r:id="rId150"/>
    <p:sldId id="2275" r:id="rId151"/>
    <p:sldId id="2276" r:id="rId152"/>
    <p:sldId id="2277" r:id="rId153"/>
    <p:sldId id="2278" r:id="rId154"/>
    <p:sldId id="2280" r:id="rId155"/>
    <p:sldId id="2281" r:id="rId156"/>
    <p:sldId id="2282" r:id="rId157"/>
    <p:sldId id="2283" r:id="rId158"/>
    <p:sldId id="2284" r:id="rId159"/>
    <p:sldId id="2285" r:id="rId160"/>
    <p:sldId id="2286" r:id="rId161"/>
    <p:sldId id="2287" r:id="rId162"/>
    <p:sldId id="2288" r:id="rId163"/>
    <p:sldId id="2289" r:id="rId164"/>
    <p:sldId id="2290" r:id="rId165"/>
    <p:sldId id="2291" r:id="rId166"/>
    <p:sldId id="2292" r:id="rId167"/>
    <p:sldId id="2293" r:id="rId168"/>
    <p:sldId id="2294" r:id="rId169"/>
    <p:sldId id="2295" r:id="rId170"/>
    <p:sldId id="2296" r:id="rId171"/>
    <p:sldId id="2297" r:id="rId172"/>
    <p:sldId id="2298" r:id="rId173"/>
    <p:sldId id="2299" r:id="rId174"/>
    <p:sldId id="2300" r:id="rId175"/>
    <p:sldId id="2301" r:id="rId176"/>
    <p:sldId id="2302" r:id="rId177"/>
    <p:sldId id="2303" r:id="rId178"/>
    <p:sldId id="2304" r:id="rId179"/>
    <p:sldId id="2305" r:id="rId180"/>
    <p:sldId id="2306" r:id="rId181"/>
    <p:sldId id="2307" r:id="rId182"/>
    <p:sldId id="2308" r:id="rId183"/>
    <p:sldId id="2309" r:id="rId184"/>
    <p:sldId id="2310" r:id="rId185"/>
    <p:sldId id="2311" r:id="rId186"/>
    <p:sldId id="2312" r:id="rId187"/>
    <p:sldId id="2313" r:id="rId188"/>
    <p:sldId id="2314" r:id="rId189"/>
    <p:sldId id="2315" r:id="rId190"/>
    <p:sldId id="2316" r:id="rId191"/>
    <p:sldId id="2317" r:id="rId192"/>
    <p:sldId id="2318" r:id="rId193"/>
    <p:sldId id="2319" r:id="rId194"/>
    <p:sldId id="2320" r:id="rId195"/>
    <p:sldId id="2321" r:id="rId196"/>
    <p:sldId id="2322" r:id="rId197"/>
    <p:sldId id="2323" r:id="rId198"/>
    <p:sldId id="2324" r:id="rId199"/>
    <p:sldId id="2325" r:id="rId200"/>
    <p:sldId id="2326" r:id="rId201"/>
    <p:sldId id="2327" r:id="rId202"/>
    <p:sldId id="2328" r:id="rId203"/>
    <p:sldId id="2329" r:id="rId204"/>
    <p:sldId id="2330" r:id="rId205"/>
    <p:sldId id="2331" r:id="rId206"/>
    <p:sldId id="2332" r:id="rId207"/>
    <p:sldId id="2333" r:id="rId208"/>
    <p:sldId id="2334" r:id="rId209"/>
    <p:sldId id="2335" r:id="rId210"/>
    <p:sldId id="2336" r:id="rId211"/>
    <p:sldId id="2337" r:id="rId212"/>
    <p:sldId id="2338" r:id="rId213"/>
    <p:sldId id="2339" r:id="rId214"/>
    <p:sldId id="2340" r:id="rId215"/>
    <p:sldId id="2341" r:id="rId216"/>
    <p:sldId id="2342" r:id="rId217"/>
    <p:sldId id="2343" r:id="rId218"/>
    <p:sldId id="2344" r:id="rId219"/>
    <p:sldId id="2345" r:id="rId220"/>
    <p:sldId id="2346" r:id="rId221"/>
    <p:sldId id="2347" r:id="rId222"/>
    <p:sldId id="2348" r:id="rId223"/>
    <p:sldId id="2349" r:id="rId224"/>
    <p:sldId id="2350" r:id="rId225"/>
    <p:sldId id="2351" r:id="rId226"/>
    <p:sldId id="2352" r:id="rId227"/>
  </p:sldIdLst>
  <p:sldSz cx="9144000" cy="6858000" type="screen4x3"/>
  <p:notesSz cx="6769100" cy="9906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FFCC66"/>
    <a:srgbClr val="3399FF"/>
    <a:srgbClr val="0033CC"/>
    <a:srgbClr val="33CC33"/>
    <a:srgbClr val="FF9966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7" autoAdjust="0"/>
    <p:restoredTop sz="96557" autoAdjust="0"/>
  </p:normalViewPr>
  <p:slideViewPr>
    <p:cSldViewPr>
      <p:cViewPr>
        <p:scale>
          <a:sx n="75" d="100"/>
          <a:sy n="75" d="100"/>
        </p:scale>
        <p:origin x="-1200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1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3312" y="-96"/>
      </p:cViewPr>
      <p:guideLst>
        <p:guide orient="horz" pos="3120"/>
        <p:guide pos="21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tableStyles" Target="tableStyle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presProps" Target="presProp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6" Type="http://schemas.openxmlformats.org/officeDocument/2006/relationships/slide" Target="slides/slide25.xml"/><Relationship Id="rId231" Type="http://schemas.openxmlformats.org/officeDocument/2006/relationships/viewProps" Target="viewProps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4" tIns="45167" rIns="90334" bIns="4516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3813" y="0"/>
            <a:ext cx="29337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4" tIns="45167" rIns="90334" bIns="451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8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52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4" tIns="45167" rIns="90334" bIns="4516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8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3813" y="9410700"/>
            <a:ext cx="29337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4" tIns="45167" rIns="90334" bIns="451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DCB2335-D582-45BF-9786-633BB9B868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4" tIns="45167" rIns="90334" bIns="4516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3813" y="0"/>
            <a:ext cx="29337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4" tIns="45167" rIns="90334" bIns="451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24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4538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05350"/>
            <a:ext cx="541655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4" tIns="45167" rIns="90334" bIns="451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352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4" tIns="45167" rIns="90334" bIns="4516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3813" y="9410700"/>
            <a:ext cx="29337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4" tIns="45167" rIns="90334" bIns="451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F23FB8-D10C-4E67-A8A3-1FCE99A252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C5E23A-A79D-4549-ACAD-FEE5D357336B}" type="slidenum">
              <a:rPr lang="en-GB" smtClean="0">
                <a:latin typeface="Arial" pitchFamily="34" charset="0"/>
              </a:rPr>
              <a:pPr>
                <a:defRPr/>
              </a:pPr>
              <a:t>1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82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5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8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33813" y="9410700"/>
            <a:ext cx="2933700" cy="493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334" tIns="45167" rIns="90334" bIns="45167" anchor="b"/>
          <a:lstStyle/>
          <a:p>
            <a:pPr algn="r">
              <a:defRPr/>
            </a:pPr>
            <a:fld id="{3B19BAA4-031B-4AB9-9C00-F39CC10722AA}" type="slidenum">
              <a:rPr lang="en-GB" sz="1200">
                <a:latin typeface="Arial" charset="0"/>
                <a:cs typeface="+mn-cs"/>
              </a:rPr>
              <a:pPr algn="r">
                <a:defRPr/>
              </a:pPr>
              <a:t>31</a:t>
            </a:fld>
            <a:endParaRPr lang="en-GB" sz="1200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62CFA-49C9-4F1B-A6F4-7B4BBE9DDAA9}" type="datetimeFigureOut">
              <a:rPr lang="en-US" smtClean="0"/>
              <a:pPr>
                <a:defRPr/>
              </a:pPr>
              <a:t>3/25/2015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7BC04-CCD3-4A34-B135-0335C80E7AE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D0D33-38EF-4272-B511-779A7D2B40B7}" type="datetimeFigureOut">
              <a:rPr lang="en-US" smtClean="0"/>
              <a:pPr>
                <a:defRPr/>
              </a:pPr>
              <a:t>3/25/2015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DAF33-DB9B-4F36-BDD8-4882182F65B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5E716C-E9F9-4CF5-BD6B-CEC29A071D81}" type="datetimeFigureOut">
              <a:rPr lang="en-US" smtClean="0"/>
              <a:pPr>
                <a:defRPr/>
              </a:pPr>
              <a:t>3/25/2015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5A60E-E3D3-4F28-B9B4-BD96EA81B36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939318" y="202021"/>
            <a:ext cx="997334" cy="649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1357298"/>
            <a:ext cx="8499505" cy="4376752"/>
          </a:xfrm>
        </p:spPr>
        <p:txBody>
          <a:bodyPr/>
          <a:lstStyle>
            <a:lvl1pPr>
              <a:buFont typeface="Arial" pitchFamily="34" charset="0"/>
              <a:buChar char="•"/>
              <a:defRPr sz="3600"/>
            </a:lvl1pPr>
            <a:lvl2pPr>
              <a:spcAft>
                <a:spcPts val="600"/>
              </a:spcAft>
              <a:buFont typeface="Arial" pitchFamily="34" charset="0"/>
              <a:buChar char="•"/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286500" y="6500813"/>
            <a:ext cx="762000" cy="304800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8D0EDA80-346A-4664-8868-A8F9C25DD8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EDA80-346A-4664-8868-A8F9C25DD89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939318" y="202021"/>
            <a:ext cx="997334" cy="649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0E01DF-D17B-469B-960C-F0D5453EEB35}" type="datetimeFigureOut">
              <a:rPr lang="en-US" smtClean="0"/>
              <a:pPr>
                <a:defRPr/>
              </a:pPr>
              <a:t>3/25/2015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81EA20A5-BF43-4A17-B7A2-9D66847AB83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BB0B6A-C3E9-4198-8393-48AD17539CAB}" type="datetimeFigureOut">
              <a:rPr lang="en-US" smtClean="0"/>
              <a:pPr>
                <a:defRPr/>
              </a:pPr>
              <a:t>3/25/2015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5BDDF-F46B-43B8-84D5-7EC87492618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378AE-90F7-4ECE-9323-4177E74934BF}" type="datetimeFigureOut">
              <a:rPr lang="en-US" smtClean="0"/>
              <a:pPr>
                <a:defRPr/>
              </a:pPr>
              <a:t>3/25/2015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8FFED-C4D0-42D1-B9B5-1E4B33E0B3D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8161B-026B-4E9C-A9C8-7D459C1FCE21}" type="datetimeFigureOut">
              <a:rPr lang="en-US" smtClean="0"/>
              <a:pPr>
                <a:defRPr/>
              </a:pPr>
              <a:t>3/25/2015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8288F-F503-4CA0-A5FD-99B213714FA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DFB032-719F-4D9D-8D52-2EDACA95E950}" type="datetimeFigureOut">
              <a:rPr lang="en-US" smtClean="0"/>
              <a:pPr>
                <a:defRPr/>
              </a:pPr>
              <a:t>3/25/2015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58245-6C70-4FCD-87E7-DCB6E0FB27D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0F3696-27E4-4C74-BBFD-403D64DD7B42}" type="datetimeFigureOut">
              <a:rPr lang="en-US" smtClean="0"/>
              <a:pPr>
                <a:defRPr/>
              </a:pPr>
              <a:t>3/25/2015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AE187-3F7F-4471-88B5-E96A02601FF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2E0AF8-859B-4682-A283-FE0FA4F3C0D6}" type="datetimeFigureOut">
              <a:rPr lang="en-US" smtClean="0"/>
              <a:pPr>
                <a:defRPr/>
              </a:pPr>
              <a:t>3/25/2015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6AA0B-CD1D-4BB6-91EF-A61A918E32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D1A0F7F-CB46-4EF6-A083-4D1F2197394D}" type="datetimeFigureOut">
              <a:rPr lang="en-US" smtClean="0"/>
              <a:pPr>
                <a:defRPr/>
              </a:pPr>
              <a:t>3/25/2015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E0D1B6C-EBB1-4EB7-9ECE-B9B218CD763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30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548063" y="795338"/>
            <a:ext cx="4624387" cy="762000"/>
          </a:xfrm>
        </p:spPr>
        <p:txBody>
          <a:bodyPr/>
          <a:lstStyle/>
          <a:p>
            <a:pPr eaLnBrk="1" hangingPunct="1"/>
            <a:r>
              <a:rPr lang="en-GB" sz="4400" smtClean="0"/>
              <a:t>Revision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 anchor="t"/>
          <a:lstStyle/>
          <a:p>
            <a:pPr algn="r"/>
            <a:fld id="{FA7802BB-F197-40CA-B1F0-F9A6A9249E5C}" type="slidenum">
              <a:rPr lang="en-GB" altLang="en-US" sz="1000" smtClean="0">
                <a:latin typeface="Arial" charset="0"/>
                <a:cs typeface="Arial" charset="0"/>
              </a:rPr>
              <a:pPr algn="r"/>
              <a:t>1</a:t>
            </a:fld>
            <a:endParaRPr lang="en-GB" altLang="en-US" sz="1000" smtClean="0">
              <a:latin typeface="Arial" charset="0"/>
              <a:cs typeface="Arial" charset="0"/>
            </a:endParaRP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997200"/>
            <a:ext cx="46482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Flashcards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3015" y="507472"/>
            <a:ext cx="2505167" cy="16325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5</a:t>
            </a:r>
          </a:p>
        </p:txBody>
      </p:sp>
      <p:sp>
        <p:nvSpPr>
          <p:cNvPr id="1436675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341438"/>
            <a:ext cx="8713787" cy="4392612"/>
          </a:xfrm>
        </p:spPr>
        <p:txBody>
          <a:bodyPr/>
          <a:lstStyle/>
          <a:p>
            <a:r>
              <a:rPr lang="en-GB" smtClean="0"/>
              <a:t>What connector type would be plugged into a Modem?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7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50</a:t>
            </a:r>
          </a:p>
        </p:txBody>
      </p:sp>
      <p:sp>
        <p:nvSpPr>
          <p:cNvPr id="1523714" name="Content Placeholder 2"/>
          <p:cNvSpPr>
            <a:spLocks noGrp="1"/>
          </p:cNvSpPr>
          <p:nvPr>
            <p:ph idx="1"/>
          </p:nvPr>
        </p:nvSpPr>
        <p:spPr>
          <a:xfrm>
            <a:off x="430213" y="1693863"/>
            <a:ext cx="8499475" cy="4040187"/>
          </a:xfrm>
        </p:spPr>
        <p:txBody>
          <a:bodyPr/>
          <a:lstStyle/>
          <a:p>
            <a:pPr eaLnBrk="1" hangingPunct="1"/>
            <a:r>
              <a:rPr lang="en-GB" smtClean="0"/>
              <a:t>Which protocol uses port 143?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69A9FBCB-BD33-4496-BD2D-92F5B3BBEC7C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100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7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50</a:t>
            </a:r>
          </a:p>
        </p:txBody>
      </p:sp>
      <p:sp>
        <p:nvSpPr>
          <p:cNvPr id="1524738" name="Content Placeholder 2"/>
          <p:cNvSpPr>
            <a:spLocks noGrp="1"/>
          </p:cNvSpPr>
          <p:nvPr>
            <p:ph idx="1"/>
          </p:nvPr>
        </p:nvSpPr>
        <p:spPr>
          <a:xfrm>
            <a:off x="430213" y="1693863"/>
            <a:ext cx="8499475" cy="4040187"/>
          </a:xfrm>
        </p:spPr>
        <p:txBody>
          <a:bodyPr/>
          <a:lstStyle/>
          <a:p>
            <a:pPr eaLnBrk="1" hangingPunct="1"/>
            <a:r>
              <a:rPr lang="en-GB" smtClean="0"/>
              <a:t>IMAP (Internet Message Access Protocol )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49479546-E49F-4883-9D12-EF24C05E1FE0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101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51</a:t>
            </a:r>
          </a:p>
        </p:txBody>
      </p:sp>
      <p:sp>
        <p:nvSpPr>
          <p:cNvPr id="1619970" name="Content Placeholder 1"/>
          <p:cNvSpPr>
            <a:spLocks noGrp="1"/>
          </p:cNvSpPr>
          <p:nvPr>
            <p:ph idx="1"/>
          </p:nvPr>
        </p:nvSpPr>
        <p:spPr>
          <a:xfrm>
            <a:off x="430213" y="1693863"/>
            <a:ext cx="8499475" cy="4040187"/>
          </a:xfrm>
        </p:spPr>
        <p:txBody>
          <a:bodyPr/>
          <a:lstStyle/>
          <a:p>
            <a:r>
              <a:rPr lang="en-GB" smtClean="0"/>
              <a:t>Which of the internet suite of protocols is used to move internet mail between mail servers? </a:t>
            </a:r>
          </a:p>
          <a:p>
            <a:r>
              <a:rPr lang="en-GB" smtClean="0"/>
              <a:t>What port number does it use?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 51</a:t>
            </a:r>
          </a:p>
        </p:txBody>
      </p:sp>
      <p:sp>
        <p:nvSpPr>
          <p:cNvPr id="1620994" name="Content Placeholder 1"/>
          <p:cNvSpPr>
            <a:spLocks noGrp="1"/>
          </p:cNvSpPr>
          <p:nvPr>
            <p:ph idx="1"/>
          </p:nvPr>
        </p:nvSpPr>
        <p:spPr>
          <a:xfrm>
            <a:off x="430213" y="1693863"/>
            <a:ext cx="8499475" cy="4040187"/>
          </a:xfrm>
        </p:spPr>
        <p:txBody>
          <a:bodyPr/>
          <a:lstStyle/>
          <a:p>
            <a:r>
              <a:rPr lang="en-GB" smtClean="0"/>
              <a:t>SMTP</a:t>
            </a:r>
          </a:p>
          <a:p>
            <a:r>
              <a:rPr lang="en-GB" smtClean="0"/>
              <a:t>TCP 25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8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52</a:t>
            </a:r>
          </a:p>
        </p:txBody>
      </p:sp>
      <p:sp>
        <p:nvSpPr>
          <p:cNvPr id="1527810" name="Content Placeholder 1"/>
          <p:cNvSpPr>
            <a:spLocks noGrp="1"/>
          </p:cNvSpPr>
          <p:nvPr>
            <p:ph idx="1"/>
          </p:nvPr>
        </p:nvSpPr>
        <p:spPr>
          <a:xfrm>
            <a:off x="430213" y="1693863"/>
            <a:ext cx="8499475" cy="4040187"/>
          </a:xfrm>
        </p:spPr>
        <p:txBody>
          <a:bodyPr/>
          <a:lstStyle/>
          <a:p>
            <a:r>
              <a:rPr lang="en-GB" smtClean="0"/>
              <a:t>Which command would you use if you wanted to find out if there were any problems with router connectivity?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8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 52</a:t>
            </a:r>
          </a:p>
        </p:txBody>
      </p:sp>
      <p:sp>
        <p:nvSpPr>
          <p:cNvPr id="1528834" name="Content Placeholder 1"/>
          <p:cNvSpPr>
            <a:spLocks noGrp="1"/>
          </p:cNvSpPr>
          <p:nvPr>
            <p:ph idx="1"/>
          </p:nvPr>
        </p:nvSpPr>
        <p:spPr>
          <a:xfrm>
            <a:off x="430213" y="1693863"/>
            <a:ext cx="8499475" cy="4040187"/>
          </a:xfrm>
        </p:spPr>
        <p:txBody>
          <a:bodyPr/>
          <a:lstStyle/>
          <a:p>
            <a:r>
              <a:rPr lang="en-GB" smtClean="0"/>
              <a:t>TRACERT</a:t>
            </a:r>
          </a:p>
        </p:txBody>
      </p:sp>
      <p:pic>
        <p:nvPicPr>
          <p:cNvPr id="1528836" name="Picture 4" descr="trace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492375"/>
            <a:ext cx="54483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8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53</a:t>
            </a:r>
          </a:p>
        </p:txBody>
      </p:sp>
      <p:sp>
        <p:nvSpPr>
          <p:cNvPr id="1529858" name="Content Placeholder 2"/>
          <p:cNvSpPr>
            <a:spLocks noGrp="1"/>
          </p:cNvSpPr>
          <p:nvPr>
            <p:ph idx="1"/>
          </p:nvPr>
        </p:nvSpPr>
        <p:spPr>
          <a:xfrm>
            <a:off x="430213" y="1693863"/>
            <a:ext cx="8499475" cy="4040187"/>
          </a:xfrm>
        </p:spPr>
        <p:txBody>
          <a:bodyPr/>
          <a:lstStyle/>
          <a:p>
            <a:pPr eaLnBrk="1" hangingPunct="1"/>
            <a:r>
              <a:rPr lang="en-GB" smtClean="0"/>
              <a:t>If you were using an Unsecure Wireless Network, which Network Location should you select in Windows Vista/7?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89D601F4-98D5-478A-BCA5-68CED4F93CDF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106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8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53</a:t>
            </a:r>
          </a:p>
        </p:txBody>
      </p:sp>
      <p:sp>
        <p:nvSpPr>
          <p:cNvPr id="1530882" name="Content Placeholder 2"/>
          <p:cNvSpPr>
            <a:spLocks noGrp="1"/>
          </p:cNvSpPr>
          <p:nvPr>
            <p:ph idx="1"/>
          </p:nvPr>
        </p:nvSpPr>
        <p:spPr>
          <a:xfrm>
            <a:off x="430213" y="981075"/>
            <a:ext cx="8499475" cy="4752975"/>
          </a:xfrm>
        </p:spPr>
        <p:txBody>
          <a:bodyPr/>
          <a:lstStyle/>
          <a:p>
            <a:pPr eaLnBrk="1" hangingPunct="1"/>
            <a:r>
              <a:rPr lang="en-GB" smtClean="0"/>
              <a:t>Public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4FDC6FAE-3BEA-4F24-97A3-A90BAC48FF70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107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530885" name="Picture 5" descr="set-network-location-ty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981075"/>
            <a:ext cx="5616575" cy="4719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54</a:t>
            </a:r>
          </a:p>
        </p:txBody>
      </p:sp>
      <p:sp>
        <p:nvSpPr>
          <p:cNvPr id="1536002" name="Content Placeholder 2"/>
          <p:cNvSpPr>
            <a:spLocks noGrp="1"/>
          </p:cNvSpPr>
          <p:nvPr>
            <p:ph idx="1"/>
          </p:nvPr>
        </p:nvSpPr>
        <p:spPr>
          <a:xfrm>
            <a:off x="250825" y="1700213"/>
            <a:ext cx="5221288" cy="4040187"/>
          </a:xfrm>
        </p:spPr>
        <p:txBody>
          <a:bodyPr/>
          <a:lstStyle/>
          <a:p>
            <a:pPr eaLnBrk="1" hangingPunct="1"/>
            <a:r>
              <a:rPr lang="en-GB" smtClean="0"/>
              <a:t>What is the purpose of the filter on a broadband ADSL connection?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19C3442C-41E4-476F-934D-9B7785667D3D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108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536005" name="Picture 5" descr="mf8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700213"/>
            <a:ext cx="389890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54</a:t>
            </a:r>
          </a:p>
        </p:txBody>
      </p:sp>
      <p:sp>
        <p:nvSpPr>
          <p:cNvPr id="1537026" name="Content Placeholder 2"/>
          <p:cNvSpPr>
            <a:spLocks noGrp="1"/>
          </p:cNvSpPr>
          <p:nvPr>
            <p:ph idx="1"/>
          </p:nvPr>
        </p:nvSpPr>
        <p:spPr>
          <a:xfrm>
            <a:off x="430213" y="1693863"/>
            <a:ext cx="8499475" cy="4040187"/>
          </a:xfrm>
        </p:spPr>
        <p:txBody>
          <a:bodyPr/>
          <a:lstStyle/>
          <a:p>
            <a:pPr eaLnBrk="1" hangingPunct="1"/>
            <a:r>
              <a:rPr lang="en-GB" smtClean="0"/>
              <a:t>Its stops the telephone interfering with the broadband connection.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1BE12816-31E3-4EAE-8BE7-354DFF3A18F4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109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537029" name="Picture 5" descr="B39C1821B1A545E362F12ED5123236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997200"/>
            <a:ext cx="3070225" cy="3025775"/>
          </a:xfrm>
          <a:prstGeom prst="rect">
            <a:avLst/>
          </a:prstGeom>
          <a:noFill/>
        </p:spPr>
      </p:pic>
      <p:pic>
        <p:nvPicPr>
          <p:cNvPr id="1537030" name="Picture 6" descr="dsl_modem_setup_html_m43c3651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997200"/>
            <a:ext cx="4049712" cy="307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 5</a:t>
            </a:r>
          </a:p>
        </p:txBody>
      </p:sp>
      <p:sp>
        <p:nvSpPr>
          <p:cNvPr id="1437699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341438"/>
            <a:ext cx="8713787" cy="4392612"/>
          </a:xfrm>
        </p:spPr>
        <p:txBody>
          <a:bodyPr/>
          <a:lstStyle/>
          <a:p>
            <a:endParaRPr lang="en-GB" smtClean="0"/>
          </a:p>
          <a:p>
            <a:endParaRPr lang="en-GB" smtClean="0"/>
          </a:p>
        </p:txBody>
      </p:sp>
      <p:sp>
        <p:nvSpPr>
          <p:cNvPr id="1437700" name="Text Box 4"/>
          <p:cNvSpPr txBox="1">
            <a:spLocks noChangeArrowheads="1"/>
          </p:cNvSpPr>
          <p:nvPr/>
        </p:nvSpPr>
        <p:spPr bwMode="auto">
          <a:xfrm>
            <a:off x="879475" y="1500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1437701" name="Rectangle 3"/>
          <p:cNvSpPr>
            <a:spLocks noChangeArrowheads="1"/>
          </p:cNvSpPr>
          <p:nvPr/>
        </p:nvSpPr>
        <p:spPr bwMode="auto">
          <a:xfrm>
            <a:off x="646113" y="1557338"/>
            <a:ext cx="871378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Aft>
                <a:spcPct val="25000"/>
              </a:spcAft>
              <a:buClr>
                <a:srgbClr val="000000"/>
              </a:buClr>
              <a:buFontTx/>
              <a:buChar char="•"/>
            </a:pPr>
            <a:r>
              <a:rPr lang="en-GB" sz="3600">
                <a:solidFill>
                  <a:schemeClr val="bg2"/>
                </a:solidFill>
                <a:latin typeface="Comic Sans MS" pitchFamily="66" charset="0"/>
              </a:rPr>
              <a:t>RJ11</a:t>
            </a:r>
          </a:p>
        </p:txBody>
      </p:sp>
      <p:pic>
        <p:nvPicPr>
          <p:cNvPr id="1437703" name="Picture 7" descr="17623148291857329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543175"/>
            <a:ext cx="4608513" cy="3406775"/>
          </a:xfrm>
          <a:prstGeom prst="rect">
            <a:avLst/>
          </a:prstGeom>
          <a:noFill/>
        </p:spPr>
      </p:pic>
      <p:pic>
        <p:nvPicPr>
          <p:cNvPr id="1437705" name="Picture 9" descr="rj11-cab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125538"/>
            <a:ext cx="3562350" cy="3633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55</a:t>
            </a:r>
          </a:p>
        </p:txBody>
      </p:sp>
      <p:sp>
        <p:nvSpPr>
          <p:cNvPr id="1538050" name="Content Placeholder 2"/>
          <p:cNvSpPr>
            <a:spLocks noGrp="1"/>
          </p:cNvSpPr>
          <p:nvPr>
            <p:ph idx="1"/>
          </p:nvPr>
        </p:nvSpPr>
        <p:spPr>
          <a:xfrm>
            <a:off x="430213" y="1693863"/>
            <a:ext cx="8499475" cy="4040187"/>
          </a:xfrm>
        </p:spPr>
        <p:txBody>
          <a:bodyPr/>
          <a:lstStyle/>
          <a:p>
            <a:pPr eaLnBrk="1" hangingPunct="1"/>
            <a:r>
              <a:rPr lang="en-GB" smtClean="0"/>
              <a:t>Which command would you use to determine if a remote host is reachable?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3AEDA06A-ABEC-4E89-B041-6680E720C9F4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110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55</a:t>
            </a:r>
          </a:p>
        </p:txBody>
      </p:sp>
      <p:sp>
        <p:nvSpPr>
          <p:cNvPr id="1539074" name="Content Placeholder 2"/>
          <p:cNvSpPr>
            <a:spLocks noGrp="1"/>
          </p:cNvSpPr>
          <p:nvPr>
            <p:ph idx="1"/>
          </p:nvPr>
        </p:nvSpPr>
        <p:spPr>
          <a:xfrm>
            <a:off x="430213" y="1693863"/>
            <a:ext cx="8499475" cy="4040187"/>
          </a:xfrm>
        </p:spPr>
        <p:txBody>
          <a:bodyPr/>
          <a:lstStyle/>
          <a:p>
            <a:pPr eaLnBrk="1" hangingPunct="1"/>
            <a:r>
              <a:rPr lang="en-GB" smtClean="0"/>
              <a:t>PING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FCCF162B-F18E-4B53-929C-F999AA3B5F14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111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1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56</a:t>
            </a:r>
          </a:p>
        </p:txBody>
      </p:sp>
      <p:sp>
        <p:nvSpPr>
          <p:cNvPr id="1540098" name="Content Placeholder 2"/>
          <p:cNvSpPr>
            <a:spLocks noGrp="1"/>
          </p:cNvSpPr>
          <p:nvPr>
            <p:ph idx="1"/>
          </p:nvPr>
        </p:nvSpPr>
        <p:spPr>
          <a:xfrm>
            <a:off x="430213" y="1693863"/>
            <a:ext cx="8499475" cy="4040187"/>
          </a:xfrm>
        </p:spPr>
        <p:txBody>
          <a:bodyPr/>
          <a:lstStyle/>
          <a:p>
            <a:pPr eaLnBrk="1" hangingPunct="1"/>
            <a:r>
              <a:rPr lang="en-GB" smtClean="0"/>
              <a:t>What term refers to a network adapter that can only transmit in one direction at a time.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6EDEFCC3-44D4-434F-8C74-04BD79312679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112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38326BEF-C653-48C2-8230-7A4F02AA7E86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113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41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56</a:t>
            </a:r>
          </a:p>
        </p:txBody>
      </p:sp>
      <p:sp>
        <p:nvSpPr>
          <p:cNvPr id="154112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Half Duplex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57</a:t>
            </a:r>
          </a:p>
        </p:txBody>
      </p:sp>
      <p:sp>
        <p:nvSpPr>
          <p:cNvPr id="1542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term is used to describe a network adapter that can transmit in both directions at the same time? (send and receive at the same time)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 57</a:t>
            </a:r>
          </a:p>
        </p:txBody>
      </p:sp>
      <p:sp>
        <p:nvSpPr>
          <p:cNvPr id="1543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Full Duplex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58</a:t>
            </a:r>
          </a:p>
        </p:txBody>
      </p:sp>
      <p:sp>
        <p:nvSpPr>
          <p:cNvPr id="1546242" name="Content Placeholder 1"/>
          <p:cNvSpPr>
            <a:spLocks noGrp="1"/>
          </p:cNvSpPr>
          <p:nvPr>
            <p:ph idx="1"/>
          </p:nvPr>
        </p:nvSpPr>
        <p:spPr>
          <a:xfrm>
            <a:off x="430213" y="1693863"/>
            <a:ext cx="8499475" cy="4040187"/>
          </a:xfrm>
        </p:spPr>
        <p:txBody>
          <a:bodyPr/>
          <a:lstStyle/>
          <a:p>
            <a:pPr eaLnBrk="1" hangingPunct="1"/>
            <a:r>
              <a:rPr lang="en-GB" smtClean="0"/>
              <a:t>What would happen if an 802.11g card connected to an 802.11b network?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58</a:t>
            </a:r>
          </a:p>
        </p:txBody>
      </p:sp>
      <p:sp>
        <p:nvSpPr>
          <p:cNvPr id="1547266" name="Content Placeholder 1"/>
          <p:cNvSpPr>
            <a:spLocks noGrp="1"/>
          </p:cNvSpPr>
          <p:nvPr>
            <p:ph idx="1"/>
          </p:nvPr>
        </p:nvSpPr>
        <p:spPr>
          <a:xfrm>
            <a:off x="430213" y="1693863"/>
            <a:ext cx="8713787" cy="4040187"/>
          </a:xfrm>
        </p:spPr>
        <p:txBody>
          <a:bodyPr/>
          <a:lstStyle/>
          <a:p>
            <a:pPr eaLnBrk="1" hangingPunct="1"/>
            <a:r>
              <a:rPr lang="en-GB" smtClean="0"/>
              <a:t>Max transfer speed would be 11 Mbps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59</a:t>
            </a:r>
          </a:p>
        </p:txBody>
      </p:sp>
      <p:sp>
        <p:nvSpPr>
          <p:cNvPr id="1548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Which protocol is used to connect to a terminal services session?</a:t>
            </a:r>
          </a:p>
          <a:p>
            <a:endParaRPr lang="en-GB" smtClean="0"/>
          </a:p>
          <a:p>
            <a:r>
              <a:rPr lang="en-GB" smtClean="0"/>
              <a:t>What port number does it use?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 59</a:t>
            </a:r>
          </a:p>
        </p:txBody>
      </p:sp>
      <p:sp>
        <p:nvSpPr>
          <p:cNvPr id="1549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RDP</a:t>
            </a:r>
          </a:p>
          <a:p>
            <a:endParaRPr lang="en-GB" smtClean="0"/>
          </a:p>
          <a:p>
            <a:r>
              <a:rPr lang="en-GB" smtClean="0"/>
              <a:t>3389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6</a:t>
            </a:r>
          </a:p>
        </p:txBody>
      </p:sp>
      <p:sp>
        <p:nvSpPr>
          <p:cNvPr id="1507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When would you use a Trunk Port?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60</a:t>
            </a:r>
          </a:p>
        </p:txBody>
      </p:sp>
      <p:sp>
        <p:nvSpPr>
          <p:cNvPr id="1552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are some of the ways of securing wireless networks?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 60</a:t>
            </a:r>
          </a:p>
        </p:txBody>
      </p:sp>
      <p:sp>
        <p:nvSpPr>
          <p:cNvPr id="1553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Disable SSID broadcast</a:t>
            </a:r>
          </a:p>
          <a:p>
            <a:pPr>
              <a:lnSpc>
                <a:spcPct val="90000"/>
              </a:lnSpc>
            </a:pPr>
            <a:r>
              <a:rPr lang="en-GB" smtClean="0"/>
              <a:t>MAC Address Filtering</a:t>
            </a:r>
          </a:p>
          <a:p>
            <a:pPr>
              <a:lnSpc>
                <a:spcPct val="90000"/>
              </a:lnSpc>
            </a:pPr>
            <a:r>
              <a:rPr lang="en-GB" smtClean="0"/>
              <a:t>Encryption – WEP, WPA, WPA2 (remember WPA and WPA2 have PSK and Enterprise versions)</a:t>
            </a:r>
          </a:p>
          <a:p>
            <a:pPr>
              <a:lnSpc>
                <a:spcPct val="90000"/>
              </a:lnSpc>
            </a:pPr>
            <a:r>
              <a:rPr lang="en-GB" smtClean="0"/>
              <a:t>Change the default Admin password on the router.</a:t>
            </a:r>
          </a:p>
          <a:p>
            <a:pPr>
              <a:lnSpc>
                <a:spcPct val="90000"/>
              </a:lnSpc>
            </a:pPr>
            <a:endParaRPr lang="en-GB" smtClean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61</a:t>
            </a:r>
          </a:p>
        </p:txBody>
      </p:sp>
      <p:sp>
        <p:nvSpPr>
          <p:cNvPr id="1556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symptoms would you look for if you suspected a DHCP server had failed?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 61</a:t>
            </a:r>
          </a:p>
        </p:txBody>
      </p:sp>
      <p:sp>
        <p:nvSpPr>
          <p:cNvPr id="1557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No internet connectivity</a:t>
            </a:r>
          </a:p>
          <a:p>
            <a:endParaRPr lang="en-GB" smtClean="0"/>
          </a:p>
          <a:p>
            <a:r>
              <a:rPr lang="en-GB" smtClean="0"/>
              <a:t>TCP/IP Address starting 169.254.x.x</a:t>
            </a:r>
          </a:p>
          <a:p>
            <a:endParaRPr lang="en-GB" smtClean="0"/>
          </a:p>
          <a:p>
            <a:r>
              <a:rPr lang="en-GB" smtClean="0"/>
              <a:t>Possible: Can’t see other computers on local network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62</a:t>
            </a:r>
          </a:p>
        </p:txBody>
      </p:sp>
      <p:sp>
        <p:nvSpPr>
          <p:cNvPr id="1558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Which protocol uses Port 443 by default?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 62</a:t>
            </a:r>
          </a:p>
        </p:txBody>
      </p:sp>
      <p:sp>
        <p:nvSpPr>
          <p:cNvPr id="1559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HTTPS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63</a:t>
            </a:r>
          </a:p>
        </p:txBody>
      </p:sp>
      <p:sp>
        <p:nvSpPr>
          <p:cNvPr id="1560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Which command will show print and file shares on a PC?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 63</a:t>
            </a:r>
          </a:p>
        </p:txBody>
      </p:sp>
      <p:sp>
        <p:nvSpPr>
          <p:cNvPr id="1561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Net view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64</a:t>
            </a:r>
          </a:p>
        </p:txBody>
      </p:sp>
      <p:sp>
        <p:nvSpPr>
          <p:cNvPr id="1568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Which protocol is used to exchange data using a secure channel between two networked devices?</a:t>
            </a:r>
          </a:p>
          <a:p>
            <a:endParaRPr lang="en-GB" smtClean="0"/>
          </a:p>
          <a:p>
            <a:r>
              <a:rPr lang="en-GB" smtClean="0"/>
              <a:t>What port does it use?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 64</a:t>
            </a:r>
          </a:p>
        </p:txBody>
      </p:sp>
      <p:sp>
        <p:nvSpPr>
          <p:cNvPr id="1569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SSH (Secure Shell)</a:t>
            </a:r>
          </a:p>
          <a:p>
            <a:r>
              <a:rPr lang="en-GB" smtClean="0"/>
              <a:t>22</a:t>
            </a:r>
          </a:p>
        </p:txBody>
      </p:sp>
      <p:pic>
        <p:nvPicPr>
          <p:cNvPr id="1569796" name="Picture 4" descr="ssh-1"/>
          <p:cNvPicPr>
            <a:picLocks noChangeAspect="1" noChangeArrowheads="1"/>
          </p:cNvPicPr>
          <p:nvPr/>
        </p:nvPicPr>
        <p:blipFill>
          <a:blip r:embed="rId2" cstate="print"/>
          <a:srcRect b="47322"/>
          <a:stretch>
            <a:fillRect/>
          </a:stretch>
        </p:blipFill>
        <p:spPr bwMode="auto">
          <a:xfrm>
            <a:off x="1763713" y="2255838"/>
            <a:ext cx="7129462" cy="311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6</a:t>
            </a:r>
          </a:p>
        </p:txBody>
      </p:sp>
      <p:sp>
        <p:nvSpPr>
          <p:cNvPr id="1508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To allow VLANS to </a:t>
            </a:r>
          </a:p>
          <a:p>
            <a:pPr>
              <a:buFontTx/>
              <a:buNone/>
            </a:pPr>
            <a:r>
              <a:rPr lang="en-GB" smtClean="0"/>
              <a:t>communicate across </a:t>
            </a:r>
          </a:p>
          <a:p>
            <a:pPr>
              <a:buFontTx/>
              <a:buNone/>
            </a:pPr>
            <a:r>
              <a:rPr lang="en-GB" smtClean="0"/>
              <a:t>network switches</a:t>
            </a:r>
          </a:p>
        </p:txBody>
      </p:sp>
      <p:pic>
        <p:nvPicPr>
          <p:cNvPr id="1508358" name="Picture 6"/>
          <p:cNvPicPr>
            <a:picLocks noChangeAspect="1" noChangeArrowheads="1"/>
          </p:cNvPicPr>
          <p:nvPr/>
        </p:nvPicPr>
        <p:blipFill>
          <a:blip r:embed="rId2" cstate="print"/>
          <a:srcRect l="81503" t="31543" r="6691" b="30061"/>
          <a:stretch>
            <a:fillRect/>
          </a:stretch>
        </p:blipFill>
        <p:spPr bwMode="auto">
          <a:xfrm>
            <a:off x="5867400" y="1052513"/>
            <a:ext cx="3138488" cy="45370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65</a:t>
            </a:r>
          </a:p>
        </p:txBody>
      </p:sp>
      <p:sp>
        <p:nvSpPr>
          <p:cNvPr id="1572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would you enable if you were using VoIP and you wanted to improve the quality of the calls?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 65</a:t>
            </a:r>
          </a:p>
        </p:txBody>
      </p:sp>
      <p:sp>
        <p:nvSpPr>
          <p:cNvPr id="1573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QOS – Quality of Service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66</a:t>
            </a:r>
          </a:p>
        </p:txBody>
      </p:sp>
      <p:sp>
        <p:nvSpPr>
          <p:cNvPr id="1574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True or False: You normally Use a PSTN (Public Switched Telephone Network) when connecting using a Dial Up Connection</a:t>
            </a:r>
          </a:p>
          <a:p>
            <a:endParaRPr lang="en-GB" smtClean="0"/>
          </a:p>
          <a:p>
            <a:pPr>
              <a:buFontTx/>
              <a:buNone/>
            </a:pPr>
            <a:r>
              <a:rPr lang="en-GB" smtClean="0"/>
              <a:t>*** Note: Also known as POTS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 66</a:t>
            </a:r>
          </a:p>
        </p:txBody>
      </p:sp>
      <p:sp>
        <p:nvSpPr>
          <p:cNvPr id="1575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True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67</a:t>
            </a:r>
          </a:p>
        </p:txBody>
      </p:sp>
      <p:sp>
        <p:nvSpPr>
          <p:cNvPr id="1576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does the Ping –t command do?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 67</a:t>
            </a:r>
          </a:p>
        </p:txBody>
      </p:sp>
      <p:sp>
        <p:nvSpPr>
          <p:cNvPr id="1577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Will ping the host continuously until stopped</a:t>
            </a:r>
          </a:p>
        </p:txBody>
      </p:sp>
      <p:pic>
        <p:nvPicPr>
          <p:cNvPr id="1577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636838"/>
            <a:ext cx="63722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5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68</a:t>
            </a:r>
          </a:p>
        </p:txBody>
      </p:sp>
      <p:sp>
        <p:nvSpPr>
          <p:cNvPr id="1601538" name="Content Placeholder 2"/>
          <p:cNvSpPr>
            <a:spLocks noGrp="1"/>
          </p:cNvSpPr>
          <p:nvPr>
            <p:ph idx="1"/>
          </p:nvPr>
        </p:nvSpPr>
        <p:spPr>
          <a:xfrm>
            <a:off x="430213" y="1693863"/>
            <a:ext cx="8499475" cy="4040187"/>
          </a:xfrm>
        </p:spPr>
        <p:txBody>
          <a:bodyPr/>
          <a:lstStyle/>
          <a:p>
            <a:pPr eaLnBrk="1" hangingPunct="1"/>
            <a:r>
              <a:rPr lang="en-GB" smtClean="0"/>
              <a:t>What could be the reason for an application not working / communicating over the network?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F8B4541E-D947-486E-9D47-F6A8D95B9493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136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5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68</a:t>
            </a:r>
          </a:p>
        </p:txBody>
      </p:sp>
      <p:sp>
        <p:nvSpPr>
          <p:cNvPr id="1602562" name="Content Placeholder 2"/>
          <p:cNvSpPr>
            <a:spLocks noGrp="1"/>
          </p:cNvSpPr>
          <p:nvPr>
            <p:ph idx="1"/>
          </p:nvPr>
        </p:nvSpPr>
        <p:spPr>
          <a:xfrm>
            <a:off x="430213" y="1693863"/>
            <a:ext cx="8499475" cy="4040187"/>
          </a:xfrm>
        </p:spPr>
        <p:txBody>
          <a:bodyPr/>
          <a:lstStyle/>
          <a:p>
            <a:pPr eaLnBrk="1" hangingPunct="1"/>
            <a:r>
              <a:rPr lang="en-GB" smtClean="0"/>
              <a:t>Firewall is blocking the port.</a:t>
            </a:r>
          </a:p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8B486CB8-3BB6-4C7F-8161-E8E26CC35653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137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69</a:t>
            </a:r>
          </a:p>
        </p:txBody>
      </p:sp>
      <p:sp>
        <p:nvSpPr>
          <p:cNvPr id="1607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Which command would you use to check which ports are open in the Windows Firewall?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 69</a:t>
            </a:r>
          </a:p>
        </p:txBody>
      </p:sp>
      <p:sp>
        <p:nvSpPr>
          <p:cNvPr id="1608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Netsh firewall show state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7</a:t>
            </a:r>
          </a:p>
        </p:txBody>
      </p:sp>
      <p:sp>
        <p:nvSpPr>
          <p:cNvPr id="1432579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341438"/>
            <a:ext cx="8318500" cy="4392612"/>
          </a:xfrm>
        </p:spPr>
        <p:txBody>
          <a:bodyPr/>
          <a:lstStyle/>
          <a:p>
            <a:r>
              <a:rPr lang="en-GB" smtClean="0"/>
              <a:t>In networking, what does the term latency mean?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70</a:t>
            </a:r>
          </a:p>
        </p:txBody>
      </p:sp>
      <p:sp>
        <p:nvSpPr>
          <p:cNvPr id="1609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Which utility would you use to check for open ports?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 70</a:t>
            </a:r>
          </a:p>
        </p:txBody>
      </p:sp>
      <p:sp>
        <p:nvSpPr>
          <p:cNvPr id="1610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smtClean="0"/>
              <a:t>Netstat</a:t>
            </a:r>
          </a:p>
          <a:p>
            <a:pPr>
              <a:lnSpc>
                <a:spcPct val="90000"/>
              </a:lnSpc>
            </a:pPr>
            <a:endParaRPr lang="en-GB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smtClean="0"/>
              <a:t>NETSTAT –a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smtClean="0"/>
              <a:t>	Displays all connections and listening ports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smtClean="0"/>
              <a:t>NETSTAT –r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smtClean="0"/>
              <a:t>	Displays the routing table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smtClean="0"/>
              <a:t>NETSTAT –p &lt;protocol&gt;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smtClean="0"/>
              <a:t>	Displays connections using particular protocols 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71</a:t>
            </a:r>
          </a:p>
        </p:txBody>
      </p:sp>
      <p:sp>
        <p:nvSpPr>
          <p:cNvPr id="1611778" name="Content Placeholder 1"/>
          <p:cNvSpPr>
            <a:spLocks noGrp="1"/>
          </p:cNvSpPr>
          <p:nvPr>
            <p:ph idx="1"/>
          </p:nvPr>
        </p:nvSpPr>
        <p:spPr>
          <a:xfrm>
            <a:off x="430213" y="1693863"/>
            <a:ext cx="8499475" cy="4040187"/>
          </a:xfrm>
        </p:spPr>
        <p:txBody>
          <a:bodyPr/>
          <a:lstStyle/>
          <a:p>
            <a:r>
              <a:rPr lang="en-GB" smtClean="0"/>
              <a:t>Which type of Server would you use to filter Internet Traffic?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8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 71</a:t>
            </a:r>
          </a:p>
        </p:txBody>
      </p:sp>
      <p:sp>
        <p:nvSpPr>
          <p:cNvPr id="1612802" name="Content Placeholder 1"/>
          <p:cNvSpPr>
            <a:spLocks noGrp="1"/>
          </p:cNvSpPr>
          <p:nvPr>
            <p:ph idx="1"/>
          </p:nvPr>
        </p:nvSpPr>
        <p:spPr>
          <a:xfrm>
            <a:off x="430213" y="1693863"/>
            <a:ext cx="8499475" cy="4040187"/>
          </a:xfrm>
        </p:spPr>
        <p:txBody>
          <a:bodyPr/>
          <a:lstStyle/>
          <a:p>
            <a:r>
              <a:rPr lang="en-GB" smtClean="0"/>
              <a:t>A Proxy Server</a:t>
            </a:r>
          </a:p>
        </p:txBody>
      </p:sp>
      <p:pic>
        <p:nvPicPr>
          <p:cNvPr id="1612804" name="Picture 4" descr="prox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412875"/>
            <a:ext cx="37623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72</a:t>
            </a:r>
          </a:p>
        </p:txBody>
      </p:sp>
      <p:sp>
        <p:nvSpPr>
          <p:cNvPr id="1615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Between WEP, WPA and WPA2, what offers the most security?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 72</a:t>
            </a:r>
          </a:p>
        </p:txBody>
      </p:sp>
      <p:sp>
        <p:nvSpPr>
          <p:cNvPr id="1616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WPA2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73</a:t>
            </a:r>
          </a:p>
        </p:txBody>
      </p:sp>
      <p:sp>
        <p:nvSpPr>
          <p:cNvPr id="1622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Which network topology has all devices connecting to a central point?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 73</a:t>
            </a:r>
          </a:p>
        </p:txBody>
      </p:sp>
      <p:sp>
        <p:nvSpPr>
          <p:cNvPr id="1623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STAR</a:t>
            </a:r>
          </a:p>
        </p:txBody>
      </p:sp>
      <p:pic>
        <p:nvPicPr>
          <p:cNvPr id="1623045" name="Picture 5"/>
          <p:cNvPicPr>
            <a:picLocks noChangeAspect="1" noChangeArrowheads="1"/>
          </p:cNvPicPr>
          <p:nvPr/>
        </p:nvPicPr>
        <p:blipFill>
          <a:blip r:embed="rId2" cstate="print"/>
          <a:srcRect l="78421" t="42822" r="4840" b="20264"/>
          <a:stretch>
            <a:fillRect/>
          </a:stretch>
        </p:blipFill>
        <p:spPr bwMode="auto">
          <a:xfrm>
            <a:off x="4572000" y="1268413"/>
            <a:ext cx="3673475" cy="36004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74</a:t>
            </a:r>
          </a:p>
        </p:txBody>
      </p:sp>
      <p:sp>
        <p:nvSpPr>
          <p:cNvPr id="1624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type of network would you use to let allow internal staff to access everything but external/client to only access selected (secure parts)?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 74</a:t>
            </a:r>
          </a:p>
        </p:txBody>
      </p:sp>
      <p:sp>
        <p:nvSpPr>
          <p:cNvPr id="1625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Extranet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 7</a:t>
            </a:r>
          </a:p>
        </p:txBody>
      </p:sp>
      <p:sp>
        <p:nvSpPr>
          <p:cNvPr id="1433603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341438"/>
            <a:ext cx="8713787" cy="4392612"/>
          </a:xfrm>
        </p:spPr>
        <p:txBody>
          <a:bodyPr/>
          <a:lstStyle/>
          <a:p>
            <a:r>
              <a:rPr lang="en-GB" smtClean="0"/>
              <a:t>Delay - </a:t>
            </a:r>
            <a:r>
              <a:rPr lang="en-GB" i="1" smtClean="0"/>
              <a:t>latency</a:t>
            </a:r>
            <a:r>
              <a:rPr lang="en-GB" smtClean="0"/>
              <a:t> is an expression of how much time it takes for a packet of data to get from one designated point to another. 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75</a:t>
            </a:r>
          </a:p>
        </p:txBody>
      </p:sp>
      <p:sp>
        <p:nvSpPr>
          <p:cNvPr id="1626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does Teredo Tunnelling do?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 75</a:t>
            </a:r>
          </a:p>
        </p:txBody>
      </p:sp>
      <p:sp>
        <p:nvSpPr>
          <p:cNvPr id="1627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It allows IPv6 communication across IPv4 backbone networks 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76</a:t>
            </a:r>
          </a:p>
        </p:txBody>
      </p:sp>
      <p:sp>
        <p:nvSpPr>
          <p:cNvPr id="1628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is the IPv6 Loopback Address?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 76</a:t>
            </a:r>
          </a:p>
        </p:txBody>
      </p:sp>
      <p:sp>
        <p:nvSpPr>
          <p:cNvPr id="1629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b="1" smtClean="0"/>
              <a:t>   ::1</a:t>
            </a:r>
            <a:r>
              <a:rPr lang="en-GB" smtClean="0"/>
              <a:t> 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10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Define an Intranet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11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A private internet network for use by company employees only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12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Define an Extranet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13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Part of a company’s intranet that is accessible to people outside the company.</a:t>
            </a:r>
          </a:p>
          <a:p>
            <a:r>
              <a:rPr lang="en-GB" smtClean="0"/>
              <a:t>Allows external users access to some internal resources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14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Another name for a perimeter network?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15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DMZ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8</a:t>
            </a:r>
          </a:p>
        </p:txBody>
      </p:sp>
      <p:sp>
        <p:nvSpPr>
          <p:cNvPr id="1424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two wireless standards are compatible with each other and use the 2.4 GHz frequency?</a:t>
            </a:r>
          </a:p>
        </p:txBody>
      </p:sp>
      <p:sp>
        <p:nvSpPr>
          <p:cNvPr id="1424388" name="Rectangle 3"/>
          <p:cNvSpPr>
            <a:spLocks noChangeArrowheads="1"/>
          </p:cNvSpPr>
          <p:nvPr/>
        </p:nvSpPr>
        <p:spPr bwMode="auto">
          <a:xfrm>
            <a:off x="430213" y="1341438"/>
            <a:ext cx="871378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Aft>
                <a:spcPct val="25000"/>
              </a:spcAft>
              <a:buClr>
                <a:srgbClr val="000000"/>
              </a:buClr>
              <a:buFontTx/>
              <a:buChar char="•"/>
            </a:pPr>
            <a:endParaRPr lang="en-US" sz="3600">
              <a:solidFill>
                <a:schemeClr val="bg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16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is a perimeter network?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17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Part of a company’s network that is intentionally exposed to the internet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18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is a VPN?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19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Virtual Private network</a:t>
            </a:r>
          </a:p>
          <a:p>
            <a:r>
              <a:rPr lang="en-GB" smtClean="0"/>
              <a:t>Connect two nodes securely by tunnelling through the internet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20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List the protocols used for VPNs?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21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PPTP (tunnelling; no encryption)</a:t>
            </a:r>
          </a:p>
          <a:p>
            <a:r>
              <a:rPr lang="en-GB" smtClean="0"/>
              <a:t>L2TP (uses IPSec for encryption)</a:t>
            </a:r>
          </a:p>
          <a:p>
            <a:r>
              <a:rPr lang="en-GB" smtClean="0"/>
              <a:t>IPSec (encryption)</a:t>
            </a:r>
          </a:p>
          <a:p>
            <a:r>
              <a:rPr lang="en-GB" smtClean="0"/>
              <a:t>SSL (uses web browser)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22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gives the best wireless security?</a:t>
            </a:r>
          </a:p>
          <a:p>
            <a:r>
              <a:rPr lang="en-GB" smtClean="0"/>
              <a:t>WEP</a:t>
            </a:r>
          </a:p>
          <a:p>
            <a:r>
              <a:rPr lang="en-GB" smtClean="0"/>
              <a:t>WPA</a:t>
            </a:r>
          </a:p>
          <a:p>
            <a:r>
              <a:rPr lang="en-GB" smtClean="0"/>
              <a:t>WEP2</a:t>
            </a:r>
          </a:p>
          <a:p>
            <a:r>
              <a:rPr lang="en-GB" smtClean="0"/>
              <a:t>WPA2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23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WPA2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24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is an internetwork?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25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A combination of various topologies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 8</a:t>
            </a:r>
          </a:p>
        </p:txBody>
      </p:sp>
      <p:sp>
        <p:nvSpPr>
          <p:cNvPr id="1425411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341438"/>
            <a:ext cx="8713787" cy="4392612"/>
          </a:xfrm>
        </p:spPr>
        <p:txBody>
          <a:bodyPr/>
          <a:lstStyle/>
          <a:p>
            <a:r>
              <a:rPr lang="en-GB" smtClean="0"/>
              <a:t>802.11 b and 802.11g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26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Which topology offers the most redundant paths?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27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Mesh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is the maximum speed of a T1 connection?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29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1.544Mbps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30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OSI layer does a hub operate at and why?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31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Layer 1, no routing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32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OSI layer does a NIC operate at and why?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Layer 2; uses MAC addressing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34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OSI layer does an unmanaged switch operate at?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35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Layer 2; uses MAC routing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9</a:t>
            </a:r>
          </a:p>
        </p:txBody>
      </p:sp>
      <p:sp>
        <p:nvSpPr>
          <p:cNvPr id="1361922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marL="0" indent="0" eaLnBrk="1" hangingPunct="1"/>
            <a:r>
              <a:rPr lang="en-GB" smtClean="0"/>
              <a:t>True or False</a:t>
            </a:r>
          </a:p>
          <a:p>
            <a:pPr marL="0" indent="0" eaLnBrk="1" hangingPunct="1"/>
            <a:endParaRPr lang="en-GB" smtClean="0"/>
          </a:p>
          <a:p>
            <a:pPr marL="0" indent="0" eaLnBrk="1" hangingPunct="1">
              <a:buFontTx/>
              <a:buNone/>
            </a:pPr>
            <a:r>
              <a:rPr lang="en-GB" smtClean="0"/>
              <a:t>BNC connectors are used on Fibre optic cable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EB657843-8D7A-4783-A50C-7FDB1287CDC5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18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36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is a bridge used for?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37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Connecting multiple subnets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38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OSI layer does a bridge operate at and why?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39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Layer 2; uses MAC routing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0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OSI layer does a managed switch operate at and why?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Layer 3; uses IP routing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2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layer of the OSI model does a router operate at and why?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3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Layer 3; IP routing</a:t>
            </a:r>
          </a:p>
          <a:p>
            <a:r>
              <a:rPr lang="en-GB" smtClean="0"/>
              <a:t>(connects two or more subnets together)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4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can’t a layer 4 switch work without?</a:t>
            </a: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5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Hubs or repeaters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9</a:t>
            </a:r>
          </a:p>
        </p:txBody>
      </p:sp>
      <p:sp>
        <p:nvSpPr>
          <p:cNvPr id="1362946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4357687" cy="4106862"/>
          </a:xfrm>
        </p:spPr>
        <p:txBody>
          <a:bodyPr/>
          <a:lstStyle/>
          <a:p>
            <a:pPr marL="0" indent="0" eaLnBrk="1" hangingPunct="1"/>
            <a:r>
              <a:rPr lang="en-GB" smtClean="0"/>
              <a:t>False</a:t>
            </a:r>
          </a:p>
          <a:p>
            <a:pPr marL="0" indent="0" eaLnBrk="1" hangingPunct="1"/>
            <a:endParaRPr lang="en-GB" smtClean="0"/>
          </a:p>
          <a:p>
            <a:pPr marL="0" indent="0" eaLnBrk="1" hangingPunct="1">
              <a:buFontTx/>
              <a:buNone/>
            </a:pPr>
            <a:r>
              <a:rPr lang="en-GB" smtClean="0"/>
              <a:t>BNC connectors are used on coaxial cable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C8058193-6755-4E2A-803D-12002D42CBEE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19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362950" name="Picture 6" descr="RG58-BNC-Male-M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0150" y="1039813"/>
            <a:ext cx="3810000" cy="2533650"/>
          </a:xfrm>
          <a:prstGeom prst="rect">
            <a:avLst/>
          </a:prstGeom>
          <a:noFill/>
        </p:spPr>
      </p:pic>
      <p:pic>
        <p:nvPicPr>
          <p:cNvPr id="1362952" name="Picture 8" descr="d_2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1700" y="3573463"/>
            <a:ext cx="2838450" cy="279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6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layer of the OSI model does a repeater (or reflector) operate at and why?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7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Layer 1; no routing</a:t>
            </a:r>
          </a:p>
          <a:p>
            <a:r>
              <a:rPr lang="en-GB" smtClean="0"/>
              <a:t>Used to extend the length of a network segment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8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is static routing?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50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Defines which route each packet received should be passed along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51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will a router do with a packet if it has no default route?</a:t>
            </a: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52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Drop it</a:t>
            </a: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53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is dynamic routing?</a:t>
            </a: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54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Protocols work out the best route through a network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55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does RIP stand for and what does it do?</a:t>
            </a: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56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Routing Information Protocol</a:t>
            </a:r>
          </a:p>
          <a:p>
            <a:r>
              <a:rPr lang="en-GB" smtClean="0"/>
              <a:t>Sends each router the maps that all routers are connected to every 30-60 seconds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3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1</a:t>
            </a:r>
          </a:p>
        </p:txBody>
      </p:sp>
      <p:sp>
        <p:nvSpPr>
          <p:cNvPr id="1296386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If you had a laptop and it couldn’t see any wireless networks, what should you check first?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5716C1BA-23C0-4A4C-835A-D6514B7FA5A5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2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10</a:t>
            </a:r>
          </a:p>
        </p:txBody>
      </p:sp>
      <p:sp>
        <p:nvSpPr>
          <p:cNvPr id="1325058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What troubleshooting steps would you attempt if a PC was experiencing network connectivity problems and had an IP address of 169.254.123.76.</a:t>
            </a:r>
          </a:p>
          <a:p>
            <a:pPr eaLnBrk="1" hangingPunct="1">
              <a:buFontTx/>
              <a:buNone/>
            </a:pPr>
            <a:endParaRPr lang="en-GB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6CA20570-7609-4EA3-9852-747A54130EDD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20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is OSPF stand for and what does it do?</a:t>
            </a: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58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Open Shortest Path First</a:t>
            </a:r>
          </a:p>
          <a:p>
            <a:r>
              <a:rPr lang="en-GB" smtClean="0"/>
              <a:t>Builds up a database of all the paths in the network and their relative costs</a:t>
            </a: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59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is an Ad-hoc connection?</a:t>
            </a: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60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Direct host-to-host wireless connection</a:t>
            </a: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Convert the standard subnet mask 255.255.240.0 to CIDR notation</a:t>
            </a: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62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/20</a:t>
            </a: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63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Why is /18 equivalent to 255.255.192.0?</a:t>
            </a: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64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Give an example of an APIPA address</a:t>
            </a: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65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169.254.x.y</a:t>
            </a: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66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If a host has an APIPA address, what could this mean?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10</a:t>
            </a:r>
          </a:p>
        </p:txBody>
      </p:sp>
      <p:sp>
        <p:nvSpPr>
          <p:cNvPr id="1326082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Check DHCP server is working.</a:t>
            </a:r>
          </a:p>
          <a:p>
            <a:pPr eaLnBrk="1" hangingPunct="1"/>
            <a:r>
              <a:rPr lang="en-GB" smtClean="0"/>
              <a:t>Check connectivity devices (routers &amp; switches)</a:t>
            </a:r>
          </a:p>
          <a:p>
            <a:pPr eaLnBrk="1" hangingPunct="1"/>
            <a:r>
              <a:rPr lang="en-GB" smtClean="0"/>
              <a:t>Check wiring - is PC plugged in?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83661208-9F48-40A2-ADF6-F1CE184F59E1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21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67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No connection to a DHCP server</a:t>
            </a: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68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is the loopback address for IPv4?</a:t>
            </a: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69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127.0.0.1</a:t>
            </a: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70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is the loopback address for IPv6?</a:t>
            </a: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71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::1</a:t>
            </a: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72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How does an IPv6 unique local address begin?</a:t>
            </a: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73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FC00:</a:t>
            </a: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74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is the IPv4 equivalent to an IPv6 unique local address?</a:t>
            </a: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75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Private IP addresses</a:t>
            </a: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76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How does an IPv6 local-link address begin?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11</a:t>
            </a:r>
          </a:p>
        </p:txBody>
      </p:sp>
      <p:sp>
        <p:nvSpPr>
          <p:cNvPr id="1318914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4286250" cy="4106862"/>
          </a:xfrm>
        </p:spPr>
        <p:txBody>
          <a:bodyPr/>
          <a:lstStyle/>
          <a:p>
            <a:pPr eaLnBrk="1" hangingPunct="1"/>
            <a:r>
              <a:rPr lang="en-GB" smtClean="0"/>
              <a:t>What are the main advantages of Fibre optic cable?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FEB6C5EA-F8A9-4658-96EF-EA5F3283B7CF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22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318918" name="Picture 6" descr="optic-fib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73238"/>
            <a:ext cx="4191000" cy="3309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77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FE80:</a:t>
            </a: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78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is the IPv4 equivalent of an IPv6 local-link address?</a:t>
            </a: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79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APIPA address</a:t>
            </a: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80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is Teredo tunnelling?</a:t>
            </a:r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81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Allows IPv6 communication across IPv4 networks</a:t>
            </a:r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82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is CSMA/CD and how does it work?</a:t>
            </a: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83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Carrier Sense Media Access / Collision Detection</a:t>
            </a:r>
          </a:p>
          <a:p>
            <a:r>
              <a:rPr lang="en-GB" smtClean="0"/>
              <a:t>Each node listens to see if the network (or channel) and then transmits, if a collision occurs then both nodes back off for a random short time before retrying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11</a:t>
            </a:r>
          </a:p>
        </p:txBody>
      </p:sp>
      <p:sp>
        <p:nvSpPr>
          <p:cNvPr id="1319938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Higher bandwidth for faster data transmission</a:t>
            </a:r>
          </a:p>
          <a:p>
            <a:pPr eaLnBrk="1" hangingPunct="1"/>
            <a:r>
              <a:rPr lang="en-GB" smtClean="0"/>
              <a:t>Not susceptible to EMI</a:t>
            </a:r>
          </a:p>
          <a:p>
            <a:pPr eaLnBrk="1" hangingPunct="1"/>
            <a:r>
              <a:rPr lang="en-GB" smtClean="0"/>
              <a:t>Can carry a strong signal over a wide distance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FD40138D-7BF8-4040-B2EF-6453839AC782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23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12</a:t>
            </a:r>
          </a:p>
        </p:txBody>
      </p:sp>
      <p:sp>
        <p:nvSpPr>
          <p:cNvPr id="1302530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In a LAN, computers are typically connected to which type of network device?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B98B4D39-59E9-4048-86D3-5D619113D681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24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12</a:t>
            </a:r>
          </a:p>
        </p:txBody>
      </p:sp>
      <p:sp>
        <p:nvSpPr>
          <p:cNvPr id="1303554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A Switch (or perhaps a hub)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310F5726-38D1-49AF-88D8-1AA3726D2FDC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25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303558" name="Picture 6" descr="1904839_ciscoswitch2950"/>
          <p:cNvPicPr>
            <a:picLocks noChangeAspect="1" noChangeArrowheads="1"/>
          </p:cNvPicPr>
          <p:nvPr/>
        </p:nvPicPr>
        <p:blipFill>
          <a:blip r:embed="rId2" cstate="print"/>
          <a:srcRect t="28368" b="33820"/>
          <a:stretch>
            <a:fillRect/>
          </a:stretch>
        </p:blipFill>
        <p:spPr bwMode="auto">
          <a:xfrm>
            <a:off x="755650" y="2924175"/>
            <a:ext cx="7478713" cy="2262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13</a:t>
            </a:r>
          </a:p>
        </p:txBody>
      </p:sp>
      <p:sp>
        <p:nvSpPr>
          <p:cNvPr id="1290242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What advantage does IEEE 802.11g have over IEEE 802.11b?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CBC9D27D-7E09-492B-964D-E0657B60567D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26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13</a:t>
            </a:r>
          </a:p>
        </p:txBody>
      </p:sp>
      <p:sp>
        <p:nvSpPr>
          <p:cNvPr id="1291266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802.11g is faster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GB" smtClean="0"/>
              <a:t>802.11g is 54Mbps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GB" smtClean="0"/>
              <a:t>802.11b is 11Mbps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4E7F6FB1-30A8-4E39-A55D-D188ECB8B778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27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14</a:t>
            </a:r>
          </a:p>
        </p:txBody>
      </p:sp>
      <p:sp>
        <p:nvSpPr>
          <p:cNvPr id="1263618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How would you determine a class A IP Address?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B128C06C-73F6-4663-B1E7-5EB1E5405780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28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14</a:t>
            </a:r>
          </a:p>
        </p:txBody>
      </p:sp>
      <p:sp>
        <p:nvSpPr>
          <p:cNvPr id="1264642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The first octet is between 1-126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99DD1D9B-3AF2-41DD-9EEB-E2BB63BB35F2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29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1</a:t>
            </a:r>
          </a:p>
        </p:txBody>
      </p:sp>
      <p:sp>
        <p:nvSpPr>
          <p:cNvPr id="1297410" name="Content Placeholder 2"/>
          <p:cNvSpPr>
            <a:spLocks noGrp="1"/>
          </p:cNvSpPr>
          <p:nvPr>
            <p:ph idx="1"/>
          </p:nvPr>
        </p:nvSpPr>
        <p:spPr>
          <a:xfrm>
            <a:off x="250825" y="1484313"/>
            <a:ext cx="3925888" cy="4106862"/>
          </a:xfrm>
        </p:spPr>
        <p:txBody>
          <a:bodyPr/>
          <a:lstStyle/>
          <a:p>
            <a:pPr eaLnBrk="1" hangingPunct="1"/>
            <a:r>
              <a:rPr lang="en-GB" smtClean="0"/>
              <a:t>If your laptop has wireless turned on.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62033EDA-4C5E-4F1B-823B-D3F12A8F9556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3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297414" name="Picture 6" descr="GatewayWirel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628775"/>
            <a:ext cx="5087938" cy="381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15</a:t>
            </a:r>
          </a:p>
        </p:txBody>
      </p:sp>
      <p:sp>
        <p:nvSpPr>
          <p:cNvPr id="1256450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What could cause a 2.4 GHz wireless access point to drop connections?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AA94A266-8543-4A9C-8525-F668E9AF6F24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30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15</a:t>
            </a:r>
          </a:p>
        </p:txBody>
      </p:sp>
      <p:sp>
        <p:nvSpPr>
          <p:cNvPr id="1257474" name="Content Placeholder 2"/>
          <p:cNvSpPr>
            <a:spLocks noGrp="1"/>
          </p:cNvSpPr>
          <p:nvPr>
            <p:ph idx="1"/>
          </p:nvPr>
        </p:nvSpPr>
        <p:spPr>
          <a:xfrm>
            <a:off x="430213" y="1557338"/>
            <a:ext cx="8499475" cy="2519362"/>
          </a:xfrm>
        </p:spPr>
        <p:txBody>
          <a:bodyPr/>
          <a:lstStyle/>
          <a:p>
            <a:pPr lvl="1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GB" sz="3600" smtClean="0"/>
              <a:t>Radio interference from another device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0B4212C8-0A97-4033-A1AD-5AF1E507F7AC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31</a:t>
            </a:fld>
            <a:endParaRPr lang="en-GB" altLang="en-US" sz="1000" dirty="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16</a:t>
            </a:r>
          </a:p>
        </p:txBody>
      </p:sp>
      <p:sp>
        <p:nvSpPr>
          <p:cNvPr id="1227778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How would you identify an APIPA address?</a:t>
            </a:r>
          </a:p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62D76982-0B18-4F74-9FBE-2C6843891A43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32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16</a:t>
            </a:r>
          </a:p>
        </p:txBody>
      </p:sp>
      <p:sp>
        <p:nvSpPr>
          <p:cNvPr id="1228802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It starts with 169.254</a:t>
            </a:r>
          </a:p>
          <a:p>
            <a:pPr eaLnBrk="1" hangingPunct="1"/>
            <a:endParaRPr lang="en-GB" sz="480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E9427724-7B04-4AFC-A7E3-36FE5239242F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33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17</a:t>
            </a:r>
          </a:p>
        </p:txBody>
      </p:sp>
      <p:sp>
        <p:nvSpPr>
          <p:cNvPr id="1225730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What security measures should you implement on a Wireless Access Point (WAP)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AE5C7322-82D4-45FA-B981-234E0D901A9B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34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17</a:t>
            </a:r>
          </a:p>
        </p:txBody>
      </p:sp>
      <p:sp>
        <p:nvSpPr>
          <p:cNvPr id="1226754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Change the Admin password.</a:t>
            </a:r>
          </a:p>
          <a:p>
            <a:pPr eaLnBrk="1" hangingPunct="1"/>
            <a:r>
              <a:rPr lang="en-GB" smtClean="0"/>
              <a:t>Disable SSID Broadcast.</a:t>
            </a:r>
          </a:p>
          <a:p>
            <a:pPr eaLnBrk="1" hangingPunct="1"/>
            <a:r>
              <a:rPr lang="en-GB" smtClean="0"/>
              <a:t>MAC address filtering.</a:t>
            </a:r>
          </a:p>
          <a:p>
            <a:pPr eaLnBrk="1" hangingPunct="1"/>
            <a:r>
              <a:rPr lang="en-GB" smtClean="0"/>
              <a:t>Implement Encryption.</a:t>
            </a:r>
          </a:p>
          <a:p>
            <a:pPr eaLnBrk="1" hangingPunct="1"/>
            <a:r>
              <a:rPr lang="en-GB" smtClean="0"/>
              <a:t>Use RADIUS authentication.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1E3B3F6C-6BE7-4EFD-B8F6-AF7EE0E46B0F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35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18</a:t>
            </a:r>
          </a:p>
        </p:txBody>
      </p:sp>
      <p:sp>
        <p:nvSpPr>
          <p:cNvPr id="1217538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What is the range of the different classes of Bluetooth?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6877BF8A-3C62-4E4A-BE67-86F8712E9E71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36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807961DD-E048-4584-9EE7-3D9CCCE92C55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37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185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18</a:t>
            </a:r>
          </a:p>
        </p:txBody>
      </p:sp>
      <p:pic>
        <p:nvPicPr>
          <p:cNvPr id="1218566" name="Picture 6" descr="class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412875"/>
            <a:ext cx="6048375" cy="3151188"/>
          </a:xfrm>
          <a:prstGeom prst="rect">
            <a:avLst/>
          </a:prstGeom>
          <a:noFill/>
        </p:spPr>
      </p:pic>
      <p:sp>
        <p:nvSpPr>
          <p:cNvPr id="1218567" name="Text Box 7"/>
          <p:cNvSpPr txBox="1">
            <a:spLocks noChangeArrowheads="1"/>
          </p:cNvSpPr>
          <p:nvPr/>
        </p:nvSpPr>
        <p:spPr bwMode="auto">
          <a:xfrm>
            <a:off x="827088" y="5013325"/>
            <a:ext cx="4751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  <a:latin typeface="Arial" charset="0"/>
              </a:rPr>
              <a:t>~ means approximately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19</a:t>
            </a:r>
          </a:p>
        </p:txBody>
      </p:sp>
      <p:sp>
        <p:nvSpPr>
          <p:cNvPr id="1213442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What is the port number for Telnet?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81DE3A5B-E950-42D2-B533-3822C6FFE96F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38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19</a:t>
            </a:r>
          </a:p>
        </p:txBody>
      </p:sp>
      <p:sp>
        <p:nvSpPr>
          <p:cNvPr id="1214466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23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A2186DF7-893D-4464-8927-8CA8A1C90ABA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39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3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2</a:t>
            </a:r>
          </a:p>
        </p:txBody>
      </p:sp>
      <p:sp>
        <p:nvSpPr>
          <p:cNvPr id="1207298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What could cause interference for a wireless network?</a:t>
            </a:r>
          </a:p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5E075854-340F-4CBD-AC1E-C458CF26ACDE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4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20</a:t>
            </a:r>
          </a:p>
        </p:txBody>
      </p:sp>
      <p:sp>
        <p:nvSpPr>
          <p:cNvPr id="1203202" name="Content Placeholder 2"/>
          <p:cNvSpPr>
            <a:spLocks noGrp="1"/>
          </p:cNvSpPr>
          <p:nvPr>
            <p:ph idx="1"/>
          </p:nvPr>
        </p:nvSpPr>
        <p:spPr>
          <a:xfrm>
            <a:off x="0" y="1627188"/>
            <a:ext cx="8929688" cy="4106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Why would </a:t>
            </a:r>
          </a:p>
          <a:p>
            <a:pPr eaLnBrk="1" hangingPunct="1">
              <a:buFontTx/>
              <a:buNone/>
            </a:pPr>
            <a:r>
              <a:rPr lang="en-GB" smtClean="0"/>
              <a:t>you disable </a:t>
            </a:r>
          </a:p>
          <a:p>
            <a:pPr eaLnBrk="1" hangingPunct="1">
              <a:buFontTx/>
              <a:buNone/>
            </a:pPr>
            <a:r>
              <a:rPr lang="en-GB" smtClean="0"/>
              <a:t>SSID broadcast?</a:t>
            </a:r>
          </a:p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AFBD41F9-0BFD-462E-A755-0F1A41F57204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40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203205" name="Picture 5" descr="68572-enter-ssid-gu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1073150"/>
            <a:ext cx="4837112" cy="435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20</a:t>
            </a:r>
          </a:p>
        </p:txBody>
      </p:sp>
      <p:sp>
        <p:nvSpPr>
          <p:cNvPr id="1204226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To prevent unauthorized users  from seeing your network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79B9ACFD-9722-4721-AD54-408B4E3A7186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41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21</a:t>
            </a:r>
          </a:p>
        </p:txBody>
      </p:sp>
      <p:sp>
        <p:nvSpPr>
          <p:cNvPr id="1195010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What is the default subnet mask for Class A?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2DF68AE1-5547-42E1-8CB8-40958ABA4AC5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42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21</a:t>
            </a:r>
          </a:p>
        </p:txBody>
      </p:sp>
      <p:sp>
        <p:nvSpPr>
          <p:cNvPr id="1196034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255.0.0.0</a:t>
            </a:r>
          </a:p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A1A0699F-DF7D-4753-B94E-653325F2E3E1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43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22</a:t>
            </a:r>
          </a:p>
        </p:txBody>
      </p:sp>
      <p:sp>
        <p:nvSpPr>
          <p:cNvPr id="1184770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How could you find a PC’s IP Address?</a:t>
            </a:r>
          </a:p>
          <a:p>
            <a:pPr eaLnBrk="1" hangingPunct="1"/>
            <a:endParaRPr lang="en-US" smtClean="0"/>
          </a:p>
        </p:txBody>
      </p:sp>
      <p:sp>
        <p:nvSpPr>
          <p:cNvPr id="29700" name="Slide Number Placeholder 5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82E93387-4E55-4004-ACE6-9596ED7C420F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44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7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22</a:t>
            </a:r>
          </a:p>
        </p:txBody>
      </p:sp>
      <p:sp>
        <p:nvSpPr>
          <p:cNvPr id="1185794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ipconfig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C3D35C05-469A-4ACE-B84D-7EFB3B8BB486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45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23</a:t>
            </a:r>
          </a:p>
        </p:txBody>
      </p:sp>
      <p:sp>
        <p:nvSpPr>
          <p:cNvPr id="1182722" name="Content Placeholder 2"/>
          <p:cNvSpPr>
            <a:spLocks noGrp="1"/>
          </p:cNvSpPr>
          <p:nvPr>
            <p:ph idx="1"/>
          </p:nvPr>
        </p:nvSpPr>
        <p:spPr>
          <a:xfrm>
            <a:off x="250825" y="1628775"/>
            <a:ext cx="4070350" cy="4106863"/>
          </a:xfrm>
        </p:spPr>
        <p:txBody>
          <a:bodyPr/>
          <a:lstStyle/>
          <a:p>
            <a:pPr eaLnBrk="1" hangingPunct="1"/>
            <a:r>
              <a:rPr lang="en-GB" smtClean="0"/>
              <a:t>On which component would you expect to find this label?</a:t>
            </a:r>
          </a:p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A365D466-1CD0-4F7E-A0E6-15A2CB449FF6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46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182726" name="Picture 6" descr="macaddr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773238"/>
            <a:ext cx="4679950" cy="2894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23</a:t>
            </a:r>
          </a:p>
        </p:txBody>
      </p:sp>
      <p:sp>
        <p:nvSpPr>
          <p:cNvPr id="1183746" name="Content Placeholder 2"/>
          <p:cNvSpPr>
            <a:spLocks noGrp="1"/>
          </p:cNvSpPr>
          <p:nvPr>
            <p:ph idx="1"/>
          </p:nvPr>
        </p:nvSpPr>
        <p:spPr>
          <a:xfrm>
            <a:off x="430213" y="981075"/>
            <a:ext cx="7526337" cy="4752975"/>
          </a:xfrm>
        </p:spPr>
        <p:txBody>
          <a:bodyPr/>
          <a:lstStyle/>
          <a:p>
            <a:pPr eaLnBrk="1" hangingPunct="1"/>
            <a:r>
              <a:rPr lang="en-GB" smtClean="0"/>
              <a:t>Any Networking device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MAC address</a:t>
            </a:r>
          </a:p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543D10E5-7033-43CD-BEF3-96B60EC72666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47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183750" name="Picture 6" descr="ethernet_mac_address"/>
          <p:cNvPicPr>
            <a:picLocks noChangeAspect="1" noChangeArrowheads="1"/>
          </p:cNvPicPr>
          <p:nvPr/>
        </p:nvPicPr>
        <p:blipFill>
          <a:blip r:embed="rId2" cstate="print"/>
          <a:srcRect l="7382" r="10016" b="13667"/>
          <a:stretch>
            <a:fillRect/>
          </a:stretch>
        </p:blipFill>
        <p:spPr bwMode="auto">
          <a:xfrm>
            <a:off x="4067175" y="1741488"/>
            <a:ext cx="4897438" cy="384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24</a:t>
            </a:r>
          </a:p>
        </p:txBody>
      </p:sp>
      <p:sp>
        <p:nvSpPr>
          <p:cNvPr id="1393667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341438"/>
            <a:ext cx="8713787" cy="4392612"/>
          </a:xfrm>
        </p:spPr>
        <p:txBody>
          <a:bodyPr/>
          <a:lstStyle/>
          <a:p>
            <a:r>
              <a:rPr lang="en-GB" smtClean="0"/>
              <a:t>Which cabling solution has a maximum segment length of 500 metres?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 24</a:t>
            </a:r>
          </a:p>
        </p:txBody>
      </p:sp>
      <p:sp>
        <p:nvSpPr>
          <p:cNvPr id="1394691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341438"/>
            <a:ext cx="8713787" cy="4392612"/>
          </a:xfrm>
        </p:spPr>
        <p:txBody>
          <a:bodyPr/>
          <a:lstStyle/>
          <a:p>
            <a:r>
              <a:rPr lang="en-GB" smtClean="0"/>
              <a:t>Thicknet or RG8</a:t>
            </a:r>
          </a:p>
        </p:txBody>
      </p:sp>
      <p:pic>
        <p:nvPicPr>
          <p:cNvPr id="1394693" name="Picture 5" descr="thicknet-thin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773238"/>
            <a:ext cx="3860800" cy="3752850"/>
          </a:xfrm>
          <a:prstGeom prst="rect">
            <a:avLst/>
          </a:prstGeom>
          <a:noFill/>
        </p:spPr>
      </p:pic>
      <p:sp>
        <p:nvSpPr>
          <p:cNvPr id="1394694" name="Rectangle 6"/>
          <p:cNvSpPr>
            <a:spLocks noChangeArrowheads="1"/>
          </p:cNvSpPr>
          <p:nvPr/>
        </p:nvSpPr>
        <p:spPr bwMode="auto">
          <a:xfrm>
            <a:off x="4716463" y="1916113"/>
            <a:ext cx="2447925" cy="93503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94695" name="Text Box 7"/>
          <p:cNvSpPr txBox="1">
            <a:spLocks noChangeArrowheads="1"/>
          </p:cNvSpPr>
          <p:nvPr/>
        </p:nvSpPr>
        <p:spPr bwMode="auto">
          <a:xfrm>
            <a:off x="6732588" y="1268413"/>
            <a:ext cx="1943100" cy="366712"/>
          </a:xfrm>
          <a:prstGeom prst="rect">
            <a:avLst/>
          </a:prstGeom>
          <a:solidFill>
            <a:srgbClr val="000000"/>
          </a:soli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5 for 500 meters</a:t>
            </a:r>
          </a:p>
        </p:txBody>
      </p:sp>
      <p:sp>
        <p:nvSpPr>
          <p:cNvPr id="1394697" name="Line 9"/>
          <p:cNvSpPr>
            <a:spLocks noChangeShapeType="1"/>
          </p:cNvSpPr>
          <p:nvPr/>
        </p:nvSpPr>
        <p:spPr bwMode="auto">
          <a:xfrm flipH="1">
            <a:off x="5867400" y="1412875"/>
            <a:ext cx="865188" cy="5762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2E534E18-EAF0-43D3-AB60-EBC12FCEDB18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5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083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2</a:t>
            </a:r>
          </a:p>
        </p:txBody>
      </p:sp>
      <p:pic>
        <p:nvPicPr>
          <p:cNvPr id="1208326" name="Picture 6" descr="wnhde111_avoids-interfer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81075"/>
            <a:ext cx="8135938" cy="4603750"/>
          </a:xfrm>
          <a:prstGeom prst="rect">
            <a:avLst/>
          </a:prstGeom>
          <a:noFill/>
        </p:spPr>
      </p:pic>
      <p:sp>
        <p:nvSpPr>
          <p:cNvPr id="1208327" name="Rectangle 7"/>
          <p:cNvSpPr>
            <a:spLocks noChangeArrowheads="1"/>
          </p:cNvSpPr>
          <p:nvPr/>
        </p:nvSpPr>
        <p:spPr bwMode="auto">
          <a:xfrm>
            <a:off x="2339975" y="3644900"/>
            <a:ext cx="5761038" cy="9366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25 </a:t>
            </a:r>
          </a:p>
        </p:txBody>
      </p:sp>
      <p:sp>
        <p:nvSpPr>
          <p:cNvPr id="1166338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What port numbers are used for FTP?</a:t>
            </a:r>
            <a:endParaRPr lang="en-US" smtClean="0"/>
          </a:p>
        </p:txBody>
      </p:sp>
      <p:sp>
        <p:nvSpPr>
          <p:cNvPr id="25604" name="Slide Number Placeholder 5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9B221A8C-D218-494E-ADEC-D250E063F462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50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25 </a:t>
            </a:r>
          </a:p>
        </p:txBody>
      </p:sp>
      <p:sp>
        <p:nvSpPr>
          <p:cNvPr id="1167362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20 – FTP Data</a:t>
            </a:r>
          </a:p>
          <a:p>
            <a:pPr eaLnBrk="1" hangingPunct="1"/>
            <a:r>
              <a:rPr lang="en-GB" smtClean="0"/>
              <a:t>21 – FTP Control</a:t>
            </a:r>
          </a:p>
        </p:txBody>
      </p:sp>
      <p:sp>
        <p:nvSpPr>
          <p:cNvPr id="20484" name="Slide Number Placeholder 5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E36A0C97-4ABC-48C4-A98F-ABB978FC7A58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51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26</a:t>
            </a:r>
          </a:p>
        </p:txBody>
      </p:sp>
      <p:sp>
        <p:nvSpPr>
          <p:cNvPr id="1269762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What is the default subnet mask for Class B?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51A2DD83-D0FA-4BC7-BCC4-FB73B885BDA5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52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26</a:t>
            </a:r>
          </a:p>
        </p:txBody>
      </p:sp>
      <p:sp>
        <p:nvSpPr>
          <p:cNvPr id="1270786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255.255.0.0</a:t>
            </a:r>
          </a:p>
          <a:p>
            <a:pPr eaLnBrk="1" hangingPunct="1">
              <a:buFontTx/>
              <a:buNone/>
            </a:pPr>
            <a:endParaRPr lang="en-GB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DFAEE759-3D83-4385-9D6B-C736A669A842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53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27</a:t>
            </a:r>
          </a:p>
        </p:txBody>
      </p:sp>
      <p:sp>
        <p:nvSpPr>
          <p:cNvPr id="1331202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What port is used for un-encrypted</a:t>
            </a:r>
            <a:br>
              <a:rPr lang="en-GB" smtClean="0"/>
            </a:br>
            <a:r>
              <a:rPr lang="en-GB" smtClean="0"/>
              <a:t>web traffic (HTTP)?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048BB9C1-2905-4149-AB77-D1C8865AB592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54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27</a:t>
            </a:r>
          </a:p>
        </p:txBody>
      </p:sp>
      <p:sp>
        <p:nvSpPr>
          <p:cNvPr id="1332226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80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35747F55-FAF7-4F44-B192-AAE32993EAFC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55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28</a:t>
            </a:r>
          </a:p>
        </p:txBody>
      </p:sp>
      <p:sp>
        <p:nvSpPr>
          <p:cNvPr id="1156098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844675"/>
            <a:ext cx="3889375" cy="3890963"/>
          </a:xfrm>
        </p:spPr>
        <p:txBody>
          <a:bodyPr/>
          <a:lstStyle/>
          <a:p>
            <a:pPr eaLnBrk="1" hangingPunct="1"/>
            <a:r>
              <a:rPr lang="en-GB" smtClean="0"/>
              <a:t>What kind of cable uses this type of connector?</a:t>
            </a:r>
          </a:p>
        </p:txBody>
      </p:sp>
      <p:sp>
        <p:nvSpPr>
          <p:cNvPr id="19460" name="Slide Number Placeholder 5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706844E8-84CD-421B-9183-AA254C5C51B6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56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156102" name="Picture 6" descr="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113"/>
            <a:ext cx="4032250" cy="31051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28</a:t>
            </a:r>
          </a:p>
        </p:txBody>
      </p:sp>
      <p:sp>
        <p:nvSpPr>
          <p:cNvPr id="1157122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Fiber Optic</a:t>
            </a:r>
          </a:p>
        </p:txBody>
      </p:sp>
      <p:sp>
        <p:nvSpPr>
          <p:cNvPr id="20484" name="Slide Number Placeholder 5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DF29102B-0289-42D9-9ABE-9B021DE55BB5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57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29</a:t>
            </a:r>
          </a:p>
        </p:txBody>
      </p:sp>
      <p:sp>
        <p:nvSpPr>
          <p:cNvPr id="1267714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How would you determine a class C IP Address?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F68A9D3A-2BA5-4C21-8A83-604D447EF937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58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29</a:t>
            </a:r>
          </a:p>
        </p:txBody>
      </p:sp>
      <p:sp>
        <p:nvSpPr>
          <p:cNvPr id="1268738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The first Octet is between 192 -223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592C523D-D000-4ABC-ABEC-39900110767D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59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3</a:t>
            </a:r>
          </a:p>
        </p:txBody>
      </p:sp>
      <p:sp>
        <p:nvSpPr>
          <p:cNvPr id="1442819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341438"/>
            <a:ext cx="8713787" cy="4392612"/>
          </a:xfrm>
        </p:spPr>
        <p:txBody>
          <a:bodyPr/>
          <a:lstStyle/>
          <a:p>
            <a:r>
              <a:rPr lang="en-GB" smtClean="0"/>
              <a:t>What are the private IP address ranges?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30</a:t>
            </a:r>
          </a:p>
        </p:txBody>
      </p:sp>
      <p:sp>
        <p:nvSpPr>
          <p:cNvPr id="1152002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What is the maximum length of a Cat5e cable run in a network?</a:t>
            </a:r>
          </a:p>
        </p:txBody>
      </p:sp>
      <p:sp>
        <p:nvSpPr>
          <p:cNvPr id="15364" name="Slide Number Placeholder 5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B95732E1-40C7-49F5-9805-8EBA330861CE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60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30</a:t>
            </a:r>
          </a:p>
        </p:txBody>
      </p:sp>
      <p:sp>
        <p:nvSpPr>
          <p:cNvPr id="1153026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100 metres</a:t>
            </a:r>
          </a:p>
        </p:txBody>
      </p:sp>
      <p:sp>
        <p:nvSpPr>
          <p:cNvPr id="16388" name="Slide Number Placeholder 5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08948A99-7366-4F0C-B5AA-414F2C17C53D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61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31</a:t>
            </a:r>
          </a:p>
        </p:txBody>
      </p:sp>
      <p:sp>
        <p:nvSpPr>
          <p:cNvPr id="1199106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What is the default subnet mask for Class C?</a:t>
            </a:r>
          </a:p>
          <a:p>
            <a:pPr eaLnBrk="1" hangingPunct="1">
              <a:buFontTx/>
              <a:buNone/>
            </a:pPr>
            <a:endParaRPr lang="en-GB" sz="4800" smtClean="0"/>
          </a:p>
          <a:p>
            <a:pPr eaLnBrk="1" hangingPunct="1"/>
            <a:endParaRPr lang="en-US" sz="4800" smtClean="0"/>
          </a:p>
        </p:txBody>
      </p:sp>
      <p:sp>
        <p:nvSpPr>
          <p:cNvPr id="29700" name="Slide Number Placeholder 5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70C61B4B-DC2A-4F65-8F89-364F7366008A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62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31</a:t>
            </a:r>
          </a:p>
        </p:txBody>
      </p:sp>
      <p:sp>
        <p:nvSpPr>
          <p:cNvPr id="1200130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255.255.255.0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51D65573-10EC-497E-9A5C-C1992C75561A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63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32</a:t>
            </a:r>
          </a:p>
        </p:txBody>
      </p:sp>
      <p:sp>
        <p:nvSpPr>
          <p:cNvPr id="1149954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What is the name of the service that converts names to IP addresses?</a:t>
            </a:r>
          </a:p>
        </p:txBody>
      </p:sp>
      <p:sp>
        <p:nvSpPr>
          <p:cNvPr id="13316" name="Slide Number Placeholder 5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FB01128E-AE99-4A00-847C-7838C47BA403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64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32</a:t>
            </a:r>
          </a:p>
        </p:txBody>
      </p:sp>
      <p:sp>
        <p:nvSpPr>
          <p:cNvPr id="1150978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DNS - Domain Name System</a:t>
            </a:r>
          </a:p>
          <a:p>
            <a:pPr eaLnBrk="1" hangingPunct="1"/>
            <a:endParaRPr lang="en-GB" smtClean="0"/>
          </a:p>
          <a:p>
            <a:pPr eaLnBrk="1" hangingPunct="1">
              <a:buFontTx/>
              <a:buNone/>
            </a:pPr>
            <a:r>
              <a:rPr lang="en-GB" smtClean="0"/>
              <a:t>Resolves Fully Qualified Domain Names (FQDN)</a:t>
            </a:r>
            <a:r>
              <a:rPr lang="en-US" smtClean="0"/>
              <a:t> to IP Addresses</a:t>
            </a:r>
            <a:r>
              <a:rPr lang="en-GB" smtClean="0"/>
              <a:t> </a:t>
            </a:r>
          </a:p>
        </p:txBody>
      </p:sp>
      <p:sp>
        <p:nvSpPr>
          <p:cNvPr id="14340" name="Slide Number Placeholder 5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227B737F-0FF4-4C5A-959B-0700AB5D3024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65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33</a:t>
            </a:r>
          </a:p>
        </p:txBody>
      </p:sp>
      <p:sp>
        <p:nvSpPr>
          <p:cNvPr id="1372163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341438"/>
            <a:ext cx="8713787" cy="4392612"/>
          </a:xfrm>
        </p:spPr>
        <p:txBody>
          <a:bodyPr/>
          <a:lstStyle/>
          <a:p>
            <a:r>
              <a:rPr lang="en-GB" smtClean="0"/>
              <a:t>What gets broadcast on a Wireless network?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 33</a:t>
            </a:r>
          </a:p>
        </p:txBody>
      </p:sp>
      <p:sp>
        <p:nvSpPr>
          <p:cNvPr id="1373187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341438"/>
            <a:ext cx="8713787" cy="4392612"/>
          </a:xfrm>
        </p:spPr>
        <p:txBody>
          <a:bodyPr/>
          <a:lstStyle/>
          <a:p>
            <a:r>
              <a:rPr lang="en-GB" smtClean="0"/>
              <a:t>SSID</a:t>
            </a:r>
          </a:p>
        </p:txBody>
      </p:sp>
      <p:pic>
        <p:nvPicPr>
          <p:cNvPr id="1373189" name="Picture 5" descr="yesssid"/>
          <p:cNvPicPr>
            <a:picLocks noChangeAspect="1" noChangeArrowheads="1"/>
          </p:cNvPicPr>
          <p:nvPr/>
        </p:nvPicPr>
        <p:blipFill>
          <a:blip r:embed="rId2" cstate="print"/>
          <a:srcRect b="8420"/>
          <a:stretch>
            <a:fillRect/>
          </a:stretch>
        </p:blipFill>
        <p:spPr bwMode="auto">
          <a:xfrm>
            <a:off x="2771775" y="1277938"/>
            <a:ext cx="5746750" cy="4167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34</a:t>
            </a:r>
          </a:p>
        </p:txBody>
      </p:sp>
      <p:sp>
        <p:nvSpPr>
          <p:cNvPr id="1265666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How would you determine a class B IP Address?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B10D08D6-6E0C-4FEA-A5A3-10CDB7896E54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68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34</a:t>
            </a:r>
          </a:p>
        </p:txBody>
      </p:sp>
      <p:sp>
        <p:nvSpPr>
          <p:cNvPr id="1266690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The first octet is between 128 and 191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7881AEC8-A1C3-40E8-B23A-98BA33E6DABB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69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 3</a:t>
            </a:r>
          </a:p>
        </p:txBody>
      </p:sp>
      <p:sp>
        <p:nvSpPr>
          <p:cNvPr id="1443843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341438"/>
            <a:ext cx="8713787" cy="4392612"/>
          </a:xfrm>
        </p:spPr>
        <p:txBody>
          <a:bodyPr/>
          <a:lstStyle/>
          <a:p>
            <a:r>
              <a:rPr lang="en-GB" smtClean="0"/>
              <a:t>Class A – 10</a:t>
            </a:r>
          </a:p>
          <a:p>
            <a:r>
              <a:rPr lang="en-GB" smtClean="0"/>
              <a:t>Class B – 172.16  - 172.31</a:t>
            </a:r>
          </a:p>
          <a:p>
            <a:r>
              <a:rPr lang="en-GB" smtClean="0"/>
              <a:t>Class C – 192.168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35</a:t>
            </a:r>
          </a:p>
        </p:txBody>
      </p:sp>
      <p:sp>
        <p:nvSpPr>
          <p:cNvPr id="1378307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341438"/>
            <a:ext cx="8713787" cy="4392612"/>
          </a:xfrm>
        </p:spPr>
        <p:txBody>
          <a:bodyPr/>
          <a:lstStyle/>
          <a:p>
            <a:r>
              <a:rPr lang="en-GB" smtClean="0"/>
              <a:t>What cable type is used in a </a:t>
            </a:r>
            <a:br>
              <a:rPr lang="en-GB" smtClean="0"/>
            </a:br>
            <a:r>
              <a:rPr lang="en-GB" smtClean="0"/>
              <a:t>10BASET network?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 35</a:t>
            </a:r>
          </a:p>
        </p:txBody>
      </p:sp>
      <p:sp>
        <p:nvSpPr>
          <p:cNvPr id="1379331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341438"/>
            <a:ext cx="8713787" cy="4392612"/>
          </a:xfrm>
        </p:spPr>
        <p:txBody>
          <a:bodyPr/>
          <a:lstStyle/>
          <a:p>
            <a:r>
              <a:rPr lang="en-GB" smtClean="0"/>
              <a:t>UTP</a:t>
            </a:r>
          </a:p>
        </p:txBody>
      </p:sp>
      <p:pic>
        <p:nvPicPr>
          <p:cNvPr id="1379333" name="Picture 5" descr="Utp_pa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75" y="1100138"/>
            <a:ext cx="4559300" cy="441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36</a:t>
            </a:r>
          </a:p>
        </p:txBody>
      </p:sp>
      <p:sp>
        <p:nvSpPr>
          <p:cNvPr id="1147906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127.0.0.1 is often called the _____</a:t>
            </a:r>
          </a:p>
        </p:txBody>
      </p:sp>
      <p:sp>
        <p:nvSpPr>
          <p:cNvPr id="11268" name="Slide Number Placeholder 5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F4B021FA-2A33-4D91-8DFA-19A0112BB16C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72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36</a:t>
            </a:r>
          </a:p>
        </p:txBody>
      </p:sp>
      <p:sp>
        <p:nvSpPr>
          <p:cNvPr id="1148930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Loopback Address</a:t>
            </a:r>
          </a:p>
        </p:txBody>
      </p:sp>
      <p:sp>
        <p:nvSpPr>
          <p:cNvPr id="12292" name="Slide Number Placeholder 5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B3A2DEE0-4371-41E0-AEC2-E76A069C980E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73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37</a:t>
            </a:r>
          </a:p>
        </p:txBody>
      </p:sp>
      <p:sp>
        <p:nvSpPr>
          <p:cNvPr id="1380355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341438"/>
            <a:ext cx="8318500" cy="4392612"/>
          </a:xfrm>
        </p:spPr>
        <p:txBody>
          <a:bodyPr/>
          <a:lstStyle/>
          <a:p>
            <a:r>
              <a:rPr lang="en-GB" smtClean="0"/>
              <a:t>Where might you use STP cable?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 37</a:t>
            </a:r>
          </a:p>
        </p:txBody>
      </p:sp>
      <p:sp>
        <p:nvSpPr>
          <p:cNvPr id="1381379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341438"/>
            <a:ext cx="8462962" cy="4392612"/>
          </a:xfrm>
        </p:spPr>
        <p:txBody>
          <a:bodyPr/>
          <a:lstStyle/>
          <a:p>
            <a:r>
              <a:rPr lang="en-GB" smtClean="0"/>
              <a:t>In areas with high EMI, to decrease</a:t>
            </a:r>
            <a:br>
              <a:rPr lang="en-GB" smtClean="0"/>
            </a:br>
            <a:r>
              <a:rPr lang="en-GB" smtClean="0"/>
              <a:t>the effect of interference.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38</a:t>
            </a:r>
          </a:p>
        </p:txBody>
      </p:sp>
      <p:sp>
        <p:nvSpPr>
          <p:cNvPr id="1142786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Which port does POP3 use?</a:t>
            </a:r>
          </a:p>
        </p:txBody>
      </p:sp>
      <p:sp>
        <p:nvSpPr>
          <p:cNvPr id="7172" name="Slide Number Placeholder 5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C4D06FCC-619B-4665-BB6F-F16E3FC9D1CB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76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38</a:t>
            </a:r>
          </a:p>
        </p:txBody>
      </p:sp>
      <p:sp>
        <p:nvSpPr>
          <p:cNvPr id="1143810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110</a:t>
            </a:r>
          </a:p>
        </p:txBody>
      </p:sp>
      <p:sp>
        <p:nvSpPr>
          <p:cNvPr id="8196" name="Slide Number Placeholder 5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7C0167DE-C281-40FB-94FF-2A1206FB8260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77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39</a:t>
            </a:r>
          </a:p>
        </p:txBody>
      </p:sp>
      <p:sp>
        <p:nvSpPr>
          <p:cNvPr id="1355778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What type of wireless security controls access based on network adapter addresses?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92538742-F934-4A25-95C0-6FB5E023C0D7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78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39</a:t>
            </a:r>
          </a:p>
        </p:txBody>
      </p:sp>
      <p:sp>
        <p:nvSpPr>
          <p:cNvPr id="1356802" name="Content Placeholder 2"/>
          <p:cNvSpPr>
            <a:spLocks noGrp="1"/>
          </p:cNvSpPr>
          <p:nvPr>
            <p:ph idx="1"/>
          </p:nvPr>
        </p:nvSpPr>
        <p:spPr>
          <a:xfrm>
            <a:off x="430213" y="1412875"/>
            <a:ext cx="8499475" cy="4321175"/>
          </a:xfrm>
        </p:spPr>
        <p:txBody>
          <a:bodyPr/>
          <a:lstStyle/>
          <a:p>
            <a:pPr eaLnBrk="1" hangingPunct="1"/>
            <a:r>
              <a:rPr lang="en-GB" smtClean="0"/>
              <a:t>MAC filtering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F74FF45D-9151-4AF3-89F1-D3259B620CC8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79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356806" name="Picture 6" descr="Mac-filte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276475"/>
            <a:ext cx="5057775" cy="357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4</a:t>
            </a:r>
          </a:p>
        </p:txBody>
      </p:sp>
      <p:sp>
        <p:nvSpPr>
          <p:cNvPr id="1440771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341438"/>
            <a:ext cx="8713787" cy="4392612"/>
          </a:xfrm>
        </p:spPr>
        <p:txBody>
          <a:bodyPr/>
          <a:lstStyle/>
          <a:p>
            <a:r>
              <a:rPr lang="en-GB" smtClean="0"/>
              <a:t>Which wireless standard will allow speeds that are higher than 54Mbps?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40</a:t>
            </a:r>
          </a:p>
        </p:txBody>
      </p:sp>
      <p:sp>
        <p:nvSpPr>
          <p:cNvPr id="1248258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What type of malicious software captures personal information?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E7322C1C-FD94-4563-9AE4-6DE538C5B0D0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80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40</a:t>
            </a:r>
          </a:p>
        </p:txBody>
      </p:sp>
      <p:sp>
        <p:nvSpPr>
          <p:cNvPr id="1249282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Spyware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15E1D000-0EB5-4BDF-A905-21B76F9E34D4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81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41</a:t>
            </a:r>
          </a:p>
        </p:txBody>
      </p:sp>
      <p:sp>
        <p:nvSpPr>
          <p:cNvPr id="1229826" name="Content Placeholder 2"/>
          <p:cNvSpPr>
            <a:spLocks noGrp="1"/>
          </p:cNvSpPr>
          <p:nvPr>
            <p:ph idx="1"/>
          </p:nvPr>
        </p:nvSpPr>
        <p:spPr>
          <a:xfrm>
            <a:off x="395288" y="1341438"/>
            <a:ext cx="8499475" cy="4376737"/>
          </a:xfrm>
        </p:spPr>
        <p:txBody>
          <a:bodyPr/>
          <a:lstStyle/>
          <a:p>
            <a:pPr eaLnBrk="1" hangingPunct="1"/>
            <a:r>
              <a:rPr lang="en-GB" smtClean="0"/>
              <a:t>How would you describe a Trojan Horse?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C83EF74E-0B6B-46F2-BF0B-56A025261978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82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41</a:t>
            </a:r>
          </a:p>
        </p:txBody>
      </p:sp>
      <p:sp>
        <p:nvSpPr>
          <p:cNvPr id="1230850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It’s a malicious software attached to another software.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Tx/>
              <a:buNone/>
            </a:pPr>
            <a:r>
              <a:rPr lang="en-GB" smtClean="0"/>
              <a:t>e.g. you can download a game and that may have some Trojans built into it.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B60BB4E6-847B-4F97-BF91-1153A1D402B2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83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42</a:t>
            </a:r>
          </a:p>
        </p:txBody>
      </p:sp>
      <p:sp>
        <p:nvSpPr>
          <p:cNvPr id="1231874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How would you describe a worm?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3BF4A4A7-DBF4-45BA-9C8C-2C0705D91943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84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9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42</a:t>
            </a:r>
          </a:p>
        </p:txBody>
      </p:sp>
      <p:sp>
        <p:nvSpPr>
          <p:cNvPr id="1232898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It is self replicating</a:t>
            </a:r>
            <a:r>
              <a:rPr lang="en-GB" b="1" smtClean="0"/>
              <a:t> </a:t>
            </a:r>
            <a:r>
              <a:rPr lang="en-GB" smtClean="0"/>
              <a:t>malicious software</a:t>
            </a:r>
            <a:endParaRPr lang="en-GB" b="1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B3867314-A0BA-4A77-8A26-40B6E5241073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85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43</a:t>
            </a:r>
          </a:p>
        </p:txBody>
      </p:sp>
      <p:sp>
        <p:nvSpPr>
          <p:cNvPr id="1201154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What is the most secure wireless encryption?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A897A5A0-27C3-4089-858F-D4261F3B1783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86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43</a:t>
            </a:r>
          </a:p>
        </p:txBody>
      </p:sp>
      <p:sp>
        <p:nvSpPr>
          <p:cNvPr id="1202178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WPA2</a:t>
            </a:r>
          </a:p>
          <a:p>
            <a:pPr eaLnBrk="1" hangingPunct="1"/>
            <a:endParaRPr lang="en-GB" sz="480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C27C5D95-B36E-475D-AF6D-4D27D29A7650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87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44</a:t>
            </a:r>
          </a:p>
        </p:txBody>
      </p:sp>
      <p:sp>
        <p:nvSpPr>
          <p:cNvPr id="1463299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341438"/>
            <a:ext cx="8713787" cy="4392612"/>
          </a:xfrm>
        </p:spPr>
        <p:txBody>
          <a:bodyPr/>
          <a:lstStyle/>
          <a:p>
            <a:r>
              <a:rPr lang="en-GB" smtClean="0"/>
              <a:t>What kind of malware sends email from a clients address book?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 44</a:t>
            </a:r>
          </a:p>
        </p:txBody>
      </p:sp>
      <p:sp>
        <p:nvSpPr>
          <p:cNvPr id="1464323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341438"/>
            <a:ext cx="8713787" cy="4392612"/>
          </a:xfrm>
        </p:spPr>
        <p:txBody>
          <a:bodyPr/>
          <a:lstStyle/>
          <a:p>
            <a:r>
              <a:rPr lang="en-GB" smtClean="0"/>
              <a:t>A Worm</a:t>
            </a:r>
          </a:p>
        </p:txBody>
      </p:sp>
      <p:pic>
        <p:nvPicPr>
          <p:cNvPr id="1464325" name="Picture 5" descr="Conficker_Wo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341438"/>
            <a:ext cx="3952875" cy="2962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 4</a:t>
            </a:r>
          </a:p>
        </p:txBody>
      </p:sp>
      <p:sp>
        <p:nvSpPr>
          <p:cNvPr id="1441795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341438"/>
            <a:ext cx="8713787" cy="4392612"/>
          </a:xfrm>
        </p:spPr>
        <p:txBody>
          <a:bodyPr/>
          <a:lstStyle/>
          <a:p>
            <a:r>
              <a:rPr lang="en-GB" smtClean="0"/>
              <a:t>802.11n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3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45</a:t>
            </a:r>
          </a:p>
        </p:txBody>
      </p:sp>
      <p:sp>
        <p:nvSpPr>
          <p:cNvPr id="1509378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What port is used for encrypted web traffic (HTTPS)?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E11AE559-4206-4731-ABDB-E2AB66305BE7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90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45</a:t>
            </a:r>
          </a:p>
        </p:txBody>
      </p:sp>
      <p:sp>
        <p:nvSpPr>
          <p:cNvPr id="1510402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443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C3AEF604-8E40-4B29-BAA8-28117BCFBF6B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91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4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46</a:t>
            </a:r>
          </a:p>
        </p:txBody>
      </p:sp>
      <p:sp>
        <p:nvSpPr>
          <p:cNvPr id="1511426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What does an DNS ‘A’ record contain?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69468D7C-666A-41DB-A99A-D2CFF5AE5A4B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92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4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46</a:t>
            </a:r>
          </a:p>
        </p:txBody>
      </p:sp>
      <p:sp>
        <p:nvSpPr>
          <p:cNvPr id="1512450" name="Content Placeholder 2"/>
          <p:cNvSpPr>
            <a:spLocks noGrp="1"/>
          </p:cNvSpPr>
          <p:nvPr>
            <p:ph idx="1"/>
          </p:nvPr>
        </p:nvSpPr>
        <p:spPr>
          <a:xfrm>
            <a:off x="430213" y="1627188"/>
            <a:ext cx="8499475" cy="4106862"/>
          </a:xfrm>
        </p:spPr>
        <p:txBody>
          <a:bodyPr/>
          <a:lstStyle/>
          <a:p>
            <a:pPr eaLnBrk="1" hangingPunct="1"/>
            <a:r>
              <a:rPr lang="en-GB" smtClean="0"/>
              <a:t>The IPv4 address for a FQDN 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8DF60E58-736D-46CD-BCAD-AEBC0A0FA1C1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93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47 </a:t>
            </a:r>
          </a:p>
        </p:txBody>
      </p:sp>
      <p:sp>
        <p:nvSpPr>
          <p:cNvPr id="1515522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693863"/>
            <a:ext cx="8499475" cy="4040187"/>
          </a:xfrm>
        </p:spPr>
        <p:txBody>
          <a:bodyPr/>
          <a:lstStyle/>
          <a:p>
            <a:pPr eaLnBrk="1" hangingPunct="1"/>
            <a:r>
              <a:rPr lang="en-GB" smtClean="0"/>
              <a:t>Which command tells you how many steps it takes to reach another network?</a:t>
            </a:r>
            <a:endParaRPr lang="en-US" smtClean="0"/>
          </a:p>
        </p:txBody>
      </p:sp>
      <p:sp>
        <p:nvSpPr>
          <p:cNvPr id="25604" name="Slide Number Placeholder 5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492CD3ED-5D00-476E-A19E-F195029297CC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94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5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47 </a:t>
            </a:r>
          </a:p>
        </p:txBody>
      </p:sp>
      <p:sp>
        <p:nvSpPr>
          <p:cNvPr id="1516546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125538"/>
            <a:ext cx="8499475" cy="4608512"/>
          </a:xfrm>
        </p:spPr>
        <p:txBody>
          <a:bodyPr/>
          <a:lstStyle/>
          <a:p>
            <a:pPr eaLnBrk="1" hangingPunct="1"/>
            <a:r>
              <a:rPr lang="en-GB" smtClean="0"/>
              <a:t>TRACERT</a:t>
            </a:r>
          </a:p>
        </p:txBody>
      </p:sp>
      <p:sp>
        <p:nvSpPr>
          <p:cNvPr id="20484" name="Slide Number Placeholder 5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6EAEEE4D-B612-4276-A3BD-D77EF14FC4AE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95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516549" name="Picture 5" descr="trace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916113"/>
            <a:ext cx="7848600" cy="40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6550" name="Rectangle 6"/>
          <p:cNvSpPr>
            <a:spLocks noChangeArrowheads="1"/>
          </p:cNvSpPr>
          <p:nvPr/>
        </p:nvSpPr>
        <p:spPr bwMode="auto">
          <a:xfrm>
            <a:off x="4067175" y="2997200"/>
            <a:ext cx="1584325" cy="2143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endParaRPr lang="en-US">
              <a:latin typeface="Arial" charset="0"/>
            </a:endParaRPr>
          </a:p>
        </p:txBody>
      </p:sp>
      <p:sp>
        <p:nvSpPr>
          <p:cNvPr id="1516551" name="Rectangle 7"/>
          <p:cNvSpPr>
            <a:spLocks noChangeArrowheads="1"/>
          </p:cNvSpPr>
          <p:nvPr/>
        </p:nvSpPr>
        <p:spPr bwMode="auto">
          <a:xfrm>
            <a:off x="2627313" y="3140075"/>
            <a:ext cx="936625" cy="2174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endParaRPr lang="en-US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48</a:t>
            </a:r>
          </a:p>
        </p:txBody>
      </p:sp>
      <p:sp>
        <p:nvSpPr>
          <p:cNvPr id="1519618" name="Content Placeholder 12"/>
          <p:cNvSpPr>
            <a:spLocks noGrp="1"/>
          </p:cNvSpPr>
          <p:nvPr>
            <p:ph idx="1"/>
          </p:nvPr>
        </p:nvSpPr>
        <p:spPr>
          <a:xfrm>
            <a:off x="430213" y="1693863"/>
            <a:ext cx="8499475" cy="4040187"/>
          </a:xfrm>
        </p:spPr>
        <p:txBody>
          <a:bodyPr/>
          <a:lstStyle/>
          <a:p>
            <a:pPr eaLnBrk="1" hangingPunct="1"/>
            <a:r>
              <a:rPr lang="en-GB" smtClean="0"/>
              <a:t>If you are unable to connect to a network and want to check your cable what would you use?</a:t>
            </a:r>
          </a:p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536A1658-9D60-4913-BCF5-0A5A7FC1B999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96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6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48</a:t>
            </a:r>
          </a:p>
        </p:txBody>
      </p:sp>
      <p:sp>
        <p:nvSpPr>
          <p:cNvPr id="1520642" name="Content Placeholder 9"/>
          <p:cNvSpPr>
            <a:spLocks noGrp="1"/>
          </p:cNvSpPr>
          <p:nvPr>
            <p:ph idx="1"/>
          </p:nvPr>
        </p:nvSpPr>
        <p:spPr>
          <a:xfrm>
            <a:off x="430213" y="1693863"/>
            <a:ext cx="8499475" cy="4040187"/>
          </a:xfrm>
        </p:spPr>
        <p:txBody>
          <a:bodyPr/>
          <a:lstStyle/>
          <a:p>
            <a:pPr eaLnBrk="1" hangingPunct="1"/>
            <a:r>
              <a:rPr lang="en-GB" smtClean="0"/>
              <a:t>A Cable Tester</a:t>
            </a:r>
          </a:p>
          <a:p>
            <a:pPr eaLnBrk="1" hangingPunct="1"/>
            <a:endParaRPr lang="en-GB" sz="480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7565C402-9817-40A3-BD6B-B54324BF3821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97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520645" name="Picture 5" descr="tester-c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557338"/>
            <a:ext cx="4370387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6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49</a:t>
            </a:r>
          </a:p>
        </p:txBody>
      </p:sp>
      <p:sp>
        <p:nvSpPr>
          <p:cNvPr id="1521666" name="Content Placeholder 2"/>
          <p:cNvSpPr>
            <a:spLocks noGrp="1"/>
          </p:cNvSpPr>
          <p:nvPr>
            <p:ph idx="1"/>
          </p:nvPr>
        </p:nvSpPr>
        <p:spPr>
          <a:xfrm>
            <a:off x="430213" y="1693863"/>
            <a:ext cx="8499475" cy="4040187"/>
          </a:xfrm>
        </p:spPr>
        <p:txBody>
          <a:bodyPr/>
          <a:lstStyle/>
          <a:p>
            <a:pPr eaLnBrk="1" hangingPunct="1"/>
            <a:r>
              <a:rPr lang="en-GB" smtClean="0"/>
              <a:t>What is the command NSLOOKUP used for? </a:t>
            </a:r>
          </a:p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3AC05FA8-4C4B-4DA9-BC53-6EB34E4196F3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98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6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Answer 49</a:t>
            </a:r>
          </a:p>
        </p:txBody>
      </p:sp>
      <p:sp>
        <p:nvSpPr>
          <p:cNvPr id="1522690" name="Content Placeholder 2"/>
          <p:cNvSpPr>
            <a:spLocks noGrp="1"/>
          </p:cNvSpPr>
          <p:nvPr>
            <p:ph idx="1"/>
          </p:nvPr>
        </p:nvSpPr>
        <p:spPr>
          <a:xfrm>
            <a:off x="395288" y="1341438"/>
            <a:ext cx="8499475" cy="4376737"/>
          </a:xfrm>
        </p:spPr>
        <p:txBody>
          <a:bodyPr/>
          <a:lstStyle/>
          <a:p>
            <a:pPr eaLnBrk="1" hangingPunct="1"/>
            <a:r>
              <a:rPr lang="en-GB" smtClean="0"/>
              <a:t>To determine the IP address of a remote host?</a:t>
            </a:r>
          </a:p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286500" y="6500813"/>
            <a:ext cx="76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fld id="{6BC316DE-5D7C-41BD-8108-A8A4599D6750}" type="slidenum">
              <a:rPr lang="en-GB" altLang="en-US" sz="1000">
                <a:solidFill>
                  <a:schemeClr val="bg2"/>
                </a:solidFill>
                <a:latin typeface="+mn-lt"/>
                <a:cs typeface="Arial" pitchFamily="34" charset="0"/>
              </a:rPr>
              <a:pPr algn="l">
                <a:defRPr/>
              </a:pPr>
              <a:t>99</a:t>
            </a:fld>
            <a:endParaRPr lang="en-GB" altLang="en-US" sz="100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31109</TotalTime>
  <Words>2381</Words>
  <Application>Microsoft Office PowerPoint</Application>
  <PresentationFormat>On-screen Show (4:3)</PresentationFormat>
  <Paragraphs>538</Paragraphs>
  <Slides>226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226</vt:i4>
      </vt:variant>
    </vt:vector>
  </HeadingPairs>
  <TitlesOfParts>
    <vt:vector size="231" baseType="lpstr">
      <vt:lpstr>Tahoma</vt:lpstr>
      <vt:lpstr>Arial</vt:lpstr>
      <vt:lpstr>Comic Sans MS</vt:lpstr>
      <vt:lpstr>Myriad Pro</vt:lpstr>
      <vt:lpstr>Apex</vt:lpstr>
      <vt:lpstr>Revision</vt:lpstr>
      <vt:lpstr>Question 1</vt:lpstr>
      <vt:lpstr>Answer 1</vt:lpstr>
      <vt:lpstr>Question 2</vt:lpstr>
      <vt:lpstr>Answer 2</vt:lpstr>
      <vt:lpstr>Question 3</vt:lpstr>
      <vt:lpstr>Answer 3</vt:lpstr>
      <vt:lpstr>Question 4</vt:lpstr>
      <vt:lpstr>Answer 4</vt:lpstr>
      <vt:lpstr>Question 5</vt:lpstr>
      <vt:lpstr>Answer 5</vt:lpstr>
      <vt:lpstr>Question 6</vt:lpstr>
      <vt:lpstr>Question 6</vt:lpstr>
      <vt:lpstr>Question 7</vt:lpstr>
      <vt:lpstr>Answer 7</vt:lpstr>
      <vt:lpstr>Question 8</vt:lpstr>
      <vt:lpstr>Answer 8</vt:lpstr>
      <vt:lpstr>Question 9</vt:lpstr>
      <vt:lpstr>Answer 9</vt:lpstr>
      <vt:lpstr>Question 10</vt:lpstr>
      <vt:lpstr>Answer 10</vt:lpstr>
      <vt:lpstr>Question 11</vt:lpstr>
      <vt:lpstr>Answer 11</vt:lpstr>
      <vt:lpstr>Question 12</vt:lpstr>
      <vt:lpstr>Answer 12</vt:lpstr>
      <vt:lpstr>Question 13</vt:lpstr>
      <vt:lpstr>Answer 13</vt:lpstr>
      <vt:lpstr>Question 14</vt:lpstr>
      <vt:lpstr>Answer 14</vt:lpstr>
      <vt:lpstr>Question 15</vt:lpstr>
      <vt:lpstr>Answer 15</vt:lpstr>
      <vt:lpstr>Question 16</vt:lpstr>
      <vt:lpstr>Answer 16</vt:lpstr>
      <vt:lpstr>Question 17</vt:lpstr>
      <vt:lpstr>Answer 17</vt:lpstr>
      <vt:lpstr>Question 18</vt:lpstr>
      <vt:lpstr>Answer 18</vt:lpstr>
      <vt:lpstr>Question 19</vt:lpstr>
      <vt:lpstr>Answer 19</vt:lpstr>
      <vt:lpstr>Question 20</vt:lpstr>
      <vt:lpstr>Answer 20</vt:lpstr>
      <vt:lpstr>Question 21</vt:lpstr>
      <vt:lpstr>Answer 21</vt:lpstr>
      <vt:lpstr>Question 22</vt:lpstr>
      <vt:lpstr>Answer 22</vt:lpstr>
      <vt:lpstr>Question 23</vt:lpstr>
      <vt:lpstr>Answer 23</vt:lpstr>
      <vt:lpstr>Question 24</vt:lpstr>
      <vt:lpstr>Answer 24</vt:lpstr>
      <vt:lpstr>Question 25 </vt:lpstr>
      <vt:lpstr>Answer 25 </vt:lpstr>
      <vt:lpstr>Question 26</vt:lpstr>
      <vt:lpstr>Answer 26</vt:lpstr>
      <vt:lpstr>Question 27</vt:lpstr>
      <vt:lpstr>Answer 27</vt:lpstr>
      <vt:lpstr>Question 28</vt:lpstr>
      <vt:lpstr>Answer 28</vt:lpstr>
      <vt:lpstr>Question 29</vt:lpstr>
      <vt:lpstr>Answer 29</vt:lpstr>
      <vt:lpstr>Question 30</vt:lpstr>
      <vt:lpstr>Answer 30</vt:lpstr>
      <vt:lpstr>Question 31</vt:lpstr>
      <vt:lpstr>Answer 31</vt:lpstr>
      <vt:lpstr>Question 32</vt:lpstr>
      <vt:lpstr>Answer 32</vt:lpstr>
      <vt:lpstr>Question 33</vt:lpstr>
      <vt:lpstr>Answer 33</vt:lpstr>
      <vt:lpstr>Question 34</vt:lpstr>
      <vt:lpstr>Answer 34</vt:lpstr>
      <vt:lpstr>Question 35</vt:lpstr>
      <vt:lpstr>Answer 35</vt:lpstr>
      <vt:lpstr>Question 36</vt:lpstr>
      <vt:lpstr>Answer 36</vt:lpstr>
      <vt:lpstr>Question 37</vt:lpstr>
      <vt:lpstr>Answer 37</vt:lpstr>
      <vt:lpstr>Question 38</vt:lpstr>
      <vt:lpstr>Answer 38</vt:lpstr>
      <vt:lpstr>Question 39</vt:lpstr>
      <vt:lpstr>Answer 39</vt:lpstr>
      <vt:lpstr>Question 40</vt:lpstr>
      <vt:lpstr>Answer 40</vt:lpstr>
      <vt:lpstr>Question 41</vt:lpstr>
      <vt:lpstr>Answer 41</vt:lpstr>
      <vt:lpstr>Question 42</vt:lpstr>
      <vt:lpstr>Answer 42</vt:lpstr>
      <vt:lpstr>Question 43</vt:lpstr>
      <vt:lpstr>Answer 43</vt:lpstr>
      <vt:lpstr>Question 44</vt:lpstr>
      <vt:lpstr>Answer 44</vt:lpstr>
      <vt:lpstr>Question 45</vt:lpstr>
      <vt:lpstr>Answer 45</vt:lpstr>
      <vt:lpstr>Question 46</vt:lpstr>
      <vt:lpstr>Answer 46</vt:lpstr>
      <vt:lpstr>Question 47 </vt:lpstr>
      <vt:lpstr>Answer 47 </vt:lpstr>
      <vt:lpstr>Question 48</vt:lpstr>
      <vt:lpstr>Answer 48</vt:lpstr>
      <vt:lpstr>Question 49</vt:lpstr>
      <vt:lpstr>Answer 49</vt:lpstr>
      <vt:lpstr>Question 50</vt:lpstr>
      <vt:lpstr>Answer 50</vt:lpstr>
      <vt:lpstr>Question 51</vt:lpstr>
      <vt:lpstr>Answer 51</vt:lpstr>
      <vt:lpstr>Question 52</vt:lpstr>
      <vt:lpstr>Answer 52</vt:lpstr>
      <vt:lpstr>Question 53</vt:lpstr>
      <vt:lpstr>Answer 53</vt:lpstr>
      <vt:lpstr>Question 54</vt:lpstr>
      <vt:lpstr>Answer 54</vt:lpstr>
      <vt:lpstr>Question 55</vt:lpstr>
      <vt:lpstr>Answer 55</vt:lpstr>
      <vt:lpstr>Question 56</vt:lpstr>
      <vt:lpstr>Answer 56</vt:lpstr>
      <vt:lpstr>Question 57</vt:lpstr>
      <vt:lpstr>Answer 57</vt:lpstr>
      <vt:lpstr>Question 58</vt:lpstr>
      <vt:lpstr>Answer 58</vt:lpstr>
      <vt:lpstr>Question 59</vt:lpstr>
      <vt:lpstr>Answer 59</vt:lpstr>
      <vt:lpstr>Question 60</vt:lpstr>
      <vt:lpstr>Answer 60</vt:lpstr>
      <vt:lpstr>Question 61</vt:lpstr>
      <vt:lpstr>Answer 61</vt:lpstr>
      <vt:lpstr>Question 62</vt:lpstr>
      <vt:lpstr>Answer 62</vt:lpstr>
      <vt:lpstr>Question 63</vt:lpstr>
      <vt:lpstr>Answer 63</vt:lpstr>
      <vt:lpstr>Question 64</vt:lpstr>
      <vt:lpstr>Answer 64</vt:lpstr>
      <vt:lpstr>Question 65</vt:lpstr>
      <vt:lpstr>Answer 65</vt:lpstr>
      <vt:lpstr>Question 66</vt:lpstr>
      <vt:lpstr>Answer 66</vt:lpstr>
      <vt:lpstr>Question 67</vt:lpstr>
      <vt:lpstr>Answer 67</vt:lpstr>
      <vt:lpstr>Question 68</vt:lpstr>
      <vt:lpstr>Answer 68</vt:lpstr>
      <vt:lpstr>Question 69</vt:lpstr>
      <vt:lpstr>Answer 69</vt:lpstr>
      <vt:lpstr>Question 70</vt:lpstr>
      <vt:lpstr>Answer 70</vt:lpstr>
      <vt:lpstr>Question 71</vt:lpstr>
      <vt:lpstr>Answer 71</vt:lpstr>
      <vt:lpstr>Question 72</vt:lpstr>
      <vt:lpstr>Answer 72</vt:lpstr>
      <vt:lpstr>Question 73</vt:lpstr>
      <vt:lpstr>Answer 73</vt:lpstr>
      <vt:lpstr>Question 74</vt:lpstr>
      <vt:lpstr>Answer 74</vt:lpstr>
      <vt:lpstr>Question 75</vt:lpstr>
      <vt:lpstr>Answer 75</vt:lpstr>
      <vt:lpstr>Question 76</vt:lpstr>
      <vt:lpstr>Answer 76</vt:lpstr>
      <vt:lpstr>Slide 154</vt:lpstr>
      <vt:lpstr>Slide 155</vt:lpstr>
      <vt:lpstr>Slide 156</vt:lpstr>
      <vt:lpstr>Slide 157</vt:lpstr>
      <vt:lpstr>Slide 158</vt:lpstr>
      <vt:lpstr>Slide 159</vt:lpstr>
      <vt:lpstr>Slide 160</vt:lpstr>
      <vt:lpstr>Slide 161</vt:lpstr>
      <vt:lpstr>Slide 162</vt:lpstr>
      <vt:lpstr>Slide 163</vt:lpstr>
      <vt:lpstr>Slide 164</vt:lpstr>
      <vt:lpstr>Slide 165</vt:lpstr>
      <vt:lpstr>Slide 166</vt:lpstr>
      <vt:lpstr>Slide 167</vt:lpstr>
      <vt:lpstr>Slide 168</vt:lpstr>
      <vt:lpstr>Slide 169</vt:lpstr>
      <vt:lpstr>Slide 170</vt:lpstr>
      <vt:lpstr>Slide 171</vt:lpstr>
      <vt:lpstr>Slide 172</vt:lpstr>
      <vt:lpstr>Slide 173</vt:lpstr>
      <vt:lpstr>Slide 174</vt:lpstr>
      <vt:lpstr>Slide 175</vt:lpstr>
      <vt:lpstr>Slide 176</vt:lpstr>
      <vt:lpstr>Slide 177</vt:lpstr>
      <vt:lpstr>Slide 178</vt:lpstr>
      <vt:lpstr>Slide 179</vt:lpstr>
      <vt:lpstr>Slide 180</vt:lpstr>
      <vt:lpstr>Slide 181</vt:lpstr>
      <vt:lpstr>Slide 182</vt:lpstr>
      <vt:lpstr>Slide 183</vt:lpstr>
      <vt:lpstr>Slide 184</vt:lpstr>
      <vt:lpstr>Slide 185</vt:lpstr>
      <vt:lpstr>Slide 186</vt:lpstr>
      <vt:lpstr>Slide 187</vt:lpstr>
      <vt:lpstr>Slide 188</vt:lpstr>
      <vt:lpstr>Slide 189</vt:lpstr>
      <vt:lpstr>Slide 190</vt:lpstr>
      <vt:lpstr>Slide 191</vt:lpstr>
      <vt:lpstr>Slide 192</vt:lpstr>
      <vt:lpstr>Slide 193</vt:lpstr>
      <vt:lpstr>Slide 194</vt:lpstr>
      <vt:lpstr>Slide 195</vt:lpstr>
      <vt:lpstr>Slide 196</vt:lpstr>
      <vt:lpstr>Slide 197</vt:lpstr>
      <vt:lpstr>Slide 198</vt:lpstr>
      <vt:lpstr>Slide 199</vt:lpstr>
      <vt:lpstr>Slide 200</vt:lpstr>
      <vt:lpstr>Slide 201</vt:lpstr>
      <vt:lpstr>Slide 202</vt:lpstr>
      <vt:lpstr>Slide 203</vt:lpstr>
      <vt:lpstr>Slide 204</vt:lpstr>
      <vt:lpstr>Slide 205</vt:lpstr>
      <vt:lpstr>Slide 206</vt:lpstr>
      <vt:lpstr>Slide 207</vt:lpstr>
      <vt:lpstr>Slide 208</vt:lpstr>
      <vt:lpstr>Slide 209</vt:lpstr>
      <vt:lpstr>Slide 210</vt:lpstr>
      <vt:lpstr>Slide 211</vt:lpstr>
      <vt:lpstr>Slide 212</vt:lpstr>
      <vt:lpstr>Slide 213</vt:lpstr>
      <vt:lpstr>Slide 214</vt:lpstr>
      <vt:lpstr>Slide 215</vt:lpstr>
      <vt:lpstr>Slide 216</vt:lpstr>
      <vt:lpstr>Slide 217</vt:lpstr>
      <vt:lpstr>Slide 218</vt:lpstr>
      <vt:lpstr>Slide 219</vt:lpstr>
      <vt:lpstr>Slide 220</vt:lpstr>
      <vt:lpstr>Slide 221</vt:lpstr>
      <vt:lpstr>Slide 222</vt:lpstr>
      <vt:lpstr>Slide 223</vt:lpstr>
      <vt:lpstr>Slide 224</vt:lpstr>
      <vt:lpstr>Slide 225</vt:lpstr>
      <vt:lpstr>Slide 226</vt:lpstr>
    </vt:vector>
  </TitlesOfParts>
  <Company>Zenos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A+ Flash Cards</dc:title>
  <dc:creator>Stephen Edgington</dc:creator>
  <cp:lastModifiedBy>Stephen Edgington</cp:lastModifiedBy>
  <cp:revision>855</cp:revision>
  <dcterms:created xsi:type="dcterms:W3CDTF">2002-09-24T09:16:15Z</dcterms:created>
  <dcterms:modified xsi:type="dcterms:W3CDTF">2015-03-25T14:29:39Z</dcterms:modified>
</cp:coreProperties>
</file>